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8"/>
  </p:notesMasterIdLst>
  <p:sldIdLst>
    <p:sldId id="256" r:id="rId2"/>
    <p:sldId id="285" r:id="rId3"/>
    <p:sldId id="257" r:id="rId4"/>
    <p:sldId id="258" r:id="rId5"/>
    <p:sldId id="259" r:id="rId6"/>
    <p:sldId id="260" r:id="rId7"/>
    <p:sldId id="261" r:id="rId8"/>
    <p:sldId id="262" r:id="rId9"/>
    <p:sldId id="263" r:id="rId10"/>
    <p:sldId id="284" r:id="rId11"/>
    <p:sldId id="283" r:id="rId12"/>
    <p:sldId id="264" r:id="rId13"/>
    <p:sldId id="282" r:id="rId14"/>
    <p:sldId id="265" r:id="rId15"/>
    <p:sldId id="266" r:id="rId16"/>
    <p:sldId id="267" r:id="rId17"/>
    <p:sldId id="277" r:id="rId18"/>
    <p:sldId id="278" r:id="rId19"/>
    <p:sldId id="279" r:id="rId20"/>
    <p:sldId id="280" r:id="rId21"/>
    <p:sldId id="281" r:id="rId22"/>
    <p:sldId id="268" r:id="rId23"/>
    <p:sldId id="269" r:id="rId24"/>
    <p:sldId id="270" r:id="rId25"/>
    <p:sldId id="271" r:id="rId26"/>
    <p:sldId id="272" r:id="rId27"/>
    <p:sldId id="273" r:id="rId28"/>
    <p:sldId id="274" r:id="rId29"/>
    <p:sldId id="275" r:id="rId30"/>
    <p:sldId id="276" r:id="rId31"/>
    <p:sldId id="286" r:id="rId32"/>
    <p:sldId id="414" r:id="rId33"/>
    <p:sldId id="415" r:id="rId34"/>
    <p:sldId id="321" r:id="rId35"/>
    <p:sldId id="322" r:id="rId36"/>
    <p:sldId id="287" r:id="rId37"/>
    <p:sldId id="324" r:id="rId38"/>
    <p:sldId id="326" r:id="rId39"/>
    <p:sldId id="325" r:id="rId40"/>
    <p:sldId id="327" r:id="rId41"/>
    <p:sldId id="293" r:id="rId42"/>
    <p:sldId id="331" r:id="rId43"/>
    <p:sldId id="344" r:id="rId44"/>
    <p:sldId id="345" r:id="rId45"/>
    <p:sldId id="294" r:id="rId46"/>
    <p:sldId id="443" r:id="rId47"/>
    <p:sldId id="444" r:id="rId48"/>
    <p:sldId id="445" r:id="rId49"/>
    <p:sldId id="446" r:id="rId50"/>
    <p:sldId id="416" r:id="rId51"/>
    <p:sldId id="440" r:id="rId52"/>
    <p:sldId id="441" r:id="rId53"/>
    <p:sldId id="442" r:id="rId54"/>
    <p:sldId id="421" r:id="rId55"/>
    <p:sldId id="422" r:id="rId56"/>
    <p:sldId id="423" r:id="rId57"/>
    <p:sldId id="424" r:id="rId58"/>
    <p:sldId id="425" r:id="rId59"/>
    <p:sldId id="426" r:id="rId60"/>
    <p:sldId id="427" r:id="rId61"/>
    <p:sldId id="428" r:id="rId62"/>
    <p:sldId id="429" r:id="rId63"/>
    <p:sldId id="430" r:id="rId64"/>
    <p:sldId id="431" r:id="rId65"/>
    <p:sldId id="432" r:id="rId66"/>
    <p:sldId id="433" r:id="rId67"/>
    <p:sldId id="434" r:id="rId68"/>
    <p:sldId id="447" r:id="rId69"/>
    <p:sldId id="437" r:id="rId70"/>
    <p:sldId id="438" r:id="rId71"/>
    <p:sldId id="439" r:id="rId72"/>
    <p:sldId id="420" r:id="rId73"/>
    <p:sldId id="328" r:id="rId74"/>
    <p:sldId id="329" r:id="rId75"/>
    <p:sldId id="330" r:id="rId76"/>
    <p:sldId id="333" r:id="rId77"/>
    <p:sldId id="310" r:id="rId78"/>
    <p:sldId id="357" r:id="rId79"/>
    <p:sldId id="379" r:id="rId80"/>
    <p:sldId id="383" r:id="rId81"/>
    <p:sldId id="384" r:id="rId82"/>
    <p:sldId id="385" r:id="rId83"/>
    <p:sldId id="448" r:id="rId84"/>
    <p:sldId id="392" r:id="rId85"/>
    <p:sldId id="386" r:id="rId86"/>
    <p:sldId id="391" r:id="rId87"/>
    <p:sldId id="389" r:id="rId88"/>
    <p:sldId id="390" r:id="rId89"/>
    <p:sldId id="387" r:id="rId90"/>
    <p:sldId id="388" r:id="rId91"/>
    <p:sldId id="393" r:id="rId92"/>
    <p:sldId id="394" r:id="rId93"/>
    <p:sldId id="395" r:id="rId94"/>
    <p:sldId id="396" r:id="rId95"/>
    <p:sldId id="397" r:id="rId96"/>
    <p:sldId id="398" r:id="rId97"/>
    <p:sldId id="399" r:id="rId98"/>
    <p:sldId id="400" r:id="rId99"/>
    <p:sldId id="401" r:id="rId100"/>
    <p:sldId id="402" r:id="rId101"/>
    <p:sldId id="403" r:id="rId102"/>
    <p:sldId id="404" r:id="rId103"/>
    <p:sldId id="405" r:id="rId104"/>
    <p:sldId id="406" r:id="rId105"/>
    <p:sldId id="407" r:id="rId106"/>
    <p:sldId id="408" r:id="rId107"/>
    <p:sldId id="409" r:id="rId108"/>
    <p:sldId id="410" r:id="rId109"/>
    <p:sldId id="411" r:id="rId110"/>
    <p:sldId id="412" r:id="rId111"/>
    <p:sldId id="382" r:id="rId112"/>
    <p:sldId id="373" r:id="rId113"/>
    <p:sldId id="348" r:id="rId114"/>
    <p:sldId id="349" r:id="rId115"/>
    <p:sldId id="350" r:id="rId116"/>
    <p:sldId id="351" r:id="rId117"/>
    <p:sldId id="352" r:id="rId118"/>
    <p:sldId id="353" r:id="rId119"/>
    <p:sldId id="354" r:id="rId120"/>
    <p:sldId id="355" r:id="rId121"/>
    <p:sldId id="367" r:id="rId122"/>
    <p:sldId id="320" r:id="rId123"/>
    <p:sldId id="311" r:id="rId124"/>
    <p:sldId id="312" r:id="rId125"/>
    <p:sldId id="313" r:id="rId126"/>
    <p:sldId id="315" r:id="rId127"/>
    <p:sldId id="316" r:id="rId128"/>
    <p:sldId id="317" r:id="rId129"/>
    <p:sldId id="449" r:id="rId130"/>
    <p:sldId id="457" r:id="rId131"/>
    <p:sldId id="458" r:id="rId132"/>
    <p:sldId id="450" r:id="rId133"/>
    <p:sldId id="451" r:id="rId134"/>
    <p:sldId id="459" r:id="rId135"/>
    <p:sldId id="452" r:id="rId136"/>
    <p:sldId id="453" r:id="rId137"/>
    <p:sldId id="454" r:id="rId138"/>
    <p:sldId id="455" r:id="rId139"/>
    <p:sldId id="460" r:id="rId140"/>
    <p:sldId id="461" r:id="rId141"/>
    <p:sldId id="462" r:id="rId142"/>
    <p:sldId id="464" r:id="rId143"/>
    <p:sldId id="463" r:id="rId144"/>
    <p:sldId id="465" r:id="rId145"/>
    <p:sldId id="466" r:id="rId146"/>
    <p:sldId id="467" r:id="rId147"/>
    <p:sldId id="468" r:id="rId148"/>
    <p:sldId id="469" r:id="rId149"/>
    <p:sldId id="470" r:id="rId150"/>
    <p:sldId id="471" r:id="rId151"/>
    <p:sldId id="472" r:id="rId152"/>
    <p:sldId id="473" r:id="rId153"/>
    <p:sldId id="474" r:id="rId154"/>
    <p:sldId id="475" r:id="rId155"/>
    <p:sldId id="476" r:id="rId156"/>
    <p:sldId id="483" r:id="rId157"/>
    <p:sldId id="484" r:id="rId158"/>
    <p:sldId id="485" r:id="rId159"/>
    <p:sldId id="486" r:id="rId160"/>
    <p:sldId id="477" r:id="rId161"/>
    <p:sldId id="489" r:id="rId162"/>
    <p:sldId id="478" r:id="rId163"/>
    <p:sldId id="479" r:id="rId164"/>
    <p:sldId id="480" r:id="rId165"/>
    <p:sldId id="487" r:id="rId166"/>
    <p:sldId id="488" r:id="rId167"/>
    <p:sldId id="481" r:id="rId168"/>
    <p:sldId id="482" r:id="rId169"/>
    <p:sldId id="456" r:id="rId170"/>
    <p:sldId id="336" r:id="rId171"/>
    <p:sldId id="335" r:id="rId172"/>
    <p:sldId id="337" r:id="rId173"/>
    <p:sldId id="338" r:id="rId174"/>
    <p:sldId id="339" r:id="rId175"/>
    <p:sldId id="340" r:id="rId176"/>
    <p:sldId id="341" r:id="rId1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951C5-1562-44AE-B989-47C1E8AAFD79}" type="datetimeFigureOut">
              <a:rPr lang="en-US" smtClean="0"/>
              <a:t>12/18/2017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0009D7-3DD8-4D90-A618-793F90D47AA6}" type="slidenum">
              <a:rPr lang="en-US" smtClean="0"/>
              <a:t>‹#›</a:t>
            </a:fld>
            <a:endParaRPr lang="en-US"/>
          </a:p>
        </p:txBody>
      </p:sp>
    </p:spTree>
    <p:extLst>
      <p:ext uri="{BB962C8B-B14F-4D97-AF65-F5344CB8AC3E}">
        <p14:creationId xmlns:p14="http://schemas.microsoft.com/office/powerpoint/2010/main" val="2588146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09D7-3DD8-4D90-A618-793F90D47AA6}" type="slidenum">
              <a:rPr lang="en-US" smtClean="0"/>
              <a:t>102</a:t>
            </a:fld>
            <a:endParaRPr lang="en-US"/>
          </a:p>
        </p:txBody>
      </p:sp>
    </p:spTree>
    <p:extLst>
      <p:ext uri="{BB962C8B-B14F-4D97-AF65-F5344CB8AC3E}">
        <p14:creationId xmlns:p14="http://schemas.microsoft.com/office/powerpoint/2010/main" val="42782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161</a:t>
            </a:fld>
            <a:endParaRPr lang="en-US"/>
          </a:p>
        </p:txBody>
      </p:sp>
    </p:spTree>
    <p:extLst>
      <p:ext uri="{BB962C8B-B14F-4D97-AF65-F5344CB8AC3E}">
        <p14:creationId xmlns:p14="http://schemas.microsoft.com/office/powerpoint/2010/main" val="2703578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162</a:t>
            </a:fld>
            <a:endParaRPr lang="en-US"/>
          </a:p>
        </p:txBody>
      </p:sp>
    </p:spTree>
    <p:extLst>
      <p:ext uri="{BB962C8B-B14F-4D97-AF65-F5344CB8AC3E}">
        <p14:creationId xmlns:p14="http://schemas.microsoft.com/office/powerpoint/2010/main" val="291549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163</a:t>
            </a:fld>
            <a:endParaRPr lang="en-US"/>
          </a:p>
        </p:txBody>
      </p:sp>
    </p:spTree>
    <p:extLst>
      <p:ext uri="{BB962C8B-B14F-4D97-AF65-F5344CB8AC3E}">
        <p14:creationId xmlns:p14="http://schemas.microsoft.com/office/powerpoint/2010/main" val="79582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164</a:t>
            </a:fld>
            <a:endParaRPr lang="en-US"/>
          </a:p>
        </p:txBody>
      </p:sp>
    </p:spTree>
    <p:extLst>
      <p:ext uri="{BB962C8B-B14F-4D97-AF65-F5344CB8AC3E}">
        <p14:creationId xmlns:p14="http://schemas.microsoft.com/office/powerpoint/2010/main" val="1498568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165</a:t>
            </a:fld>
            <a:endParaRPr lang="en-US"/>
          </a:p>
        </p:txBody>
      </p:sp>
    </p:spTree>
    <p:extLst>
      <p:ext uri="{BB962C8B-B14F-4D97-AF65-F5344CB8AC3E}">
        <p14:creationId xmlns:p14="http://schemas.microsoft.com/office/powerpoint/2010/main" val="1046723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166</a:t>
            </a:fld>
            <a:endParaRPr lang="en-US"/>
          </a:p>
        </p:txBody>
      </p:sp>
    </p:spTree>
    <p:extLst>
      <p:ext uri="{BB962C8B-B14F-4D97-AF65-F5344CB8AC3E}">
        <p14:creationId xmlns:p14="http://schemas.microsoft.com/office/powerpoint/2010/main" val="669475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167</a:t>
            </a:fld>
            <a:endParaRPr lang="en-US"/>
          </a:p>
        </p:txBody>
      </p:sp>
    </p:spTree>
    <p:extLst>
      <p:ext uri="{BB962C8B-B14F-4D97-AF65-F5344CB8AC3E}">
        <p14:creationId xmlns:p14="http://schemas.microsoft.com/office/powerpoint/2010/main" val="850833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168</a:t>
            </a:fld>
            <a:endParaRPr lang="en-US"/>
          </a:p>
        </p:txBody>
      </p:sp>
    </p:spTree>
    <p:extLst>
      <p:ext uri="{BB962C8B-B14F-4D97-AF65-F5344CB8AC3E}">
        <p14:creationId xmlns:p14="http://schemas.microsoft.com/office/powerpoint/2010/main" val="161242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153</a:t>
            </a:fld>
            <a:endParaRPr lang="en-US"/>
          </a:p>
        </p:txBody>
      </p:sp>
    </p:spTree>
    <p:extLst>
      <p:ext uri="{BB962C8B-B14F-4D97-AF65-F5344CB8AC3E}">
        <p14:creationId xmlns:p14="http://schemas.microsoft.com/office/powerpoint/2010/main" val="413359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154</a:t>
            </a:fld>
            <a:endParaRPr lang="en-US"/>
          </a:p>
        </p:txBody>
      </p:sp>
    </p:spTree>
    <p:extLst>
      <p:ext uri="{BB962C8B-B14F-4D97-AF65-F5344CB8AC3E}">
        <p14:creationId xmlns:p14="http://schemas.microsoft.com/office/powerpoint/2010/main" val="257806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155</a:t>
            </a:fld>
            <a:endParaRPr lang="en-US"/>
          </a:p>
        </p:txBody>
      </p:sp>
    </p:spTree>
    <p:extLst>
      <p:ext uri="{BB962C8B-B14F-4D97-AF65-F5344CB8AC3E}">
        <p14:creationId xmlns:p14="http://schemas.microsoft.com/office/powerpoint/2010/main" val="2036554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156</a:t>
            </a:fld>
            <a:endParaRPr lang="en-US"/>
          </a:p>
        </p:txBody>
      </p:sp>
    </p:spTree>
    <p:extLst>
      <p:ext uri="{BB962C8B-B14F-4D97-AF65-F5344CB8AC3E}">
        <p14:creationId xmlns:p14="http://schemas.microsoft.com/office/powerpoint/2010/main" val="2827633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157</a:t>
            </a:fld>
            <a:endParaRPr lang="en-US"/>
          </a:p>
        </p:txBody>
      </p:sp>
    </p:spTree>
    <p:extLst>
      <p:ext uri="{BB962C8B-B14F-4D97-AF65-F5344CB8AC3E}">
        <p14:creationId xmlns:p14="http://schemas.microsoft.com/office/powerpoint/2010/main" val="2416953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158</a:t>
            </a:fld>
            <a:endParaRPr lang="en-US"/>
          </a:p>
        </p:txBody>
      </p:sp>
    </p:spTree>
    <p:extLst>
      <p:ext uri="{BB962C8B-B14F-4D97-AF65-F5344CB8AC3E}">
        <p14:creationId xmlns:p14="http://schemas.microsoft.com/office/powerpoint/2010/main" val="4113237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159</a:t>
            </a:fld>
            <a:endParaRPr lang="en-US"/>
          </a:p>
        </p:txBody>
      </p:sp>
    </p:spTree>
    <p:extLst>
      <p:ext uri="{BB962C8B-B14F-4D97-AF65-F5344CB8AC3E}">
        <p14:creationId xmlns:p14="http://schemas.microsoft.com/office/powerpoint/2010/main" val="129039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define your business entities, attributes, annotations, etc. in the upper part of the editor; while the lower part will display the properties of any of the elements you select in the editor.</a:t>
            </a:r>
          </a:p>
          <a:p>
            <a:endParaRPr lang="en-IN" dirty="0"/>
          </a:p>
          <a:p>
            <a:r>
              <a:rPr lang="en-IN" dirty="0"/>
              <a:t>The editor also enables you to switch to the XML schema source by clicking the Schema Source tab. After clicking the Schema Source tab at the bottom of the editor, you can create the data model directly in the schema source, that is, an XML schema document. For more information, see How to work with the schema source of a data model.</a:t>
            </a:r>
          </a:p>
          <a:p>
            <a:endParaRPr lang="en-IN" dirty="0"/>
          </a:p>
          <a:p>
            <a:r>
              <a:rPr lang="en-IN" dirty="0"/>
              <a:t>Additionally, the editor enables you to switch to a graphical view of the data model by clicking the Design tab. You can design a data model from scratch using the graphical designer. For more information, see Working with the graphical data model designer.</a:t>
            </a:r>
          </a:p>
        </p:txBody>
      </p:sp>
      <p:sp>
        <p:nvSpPr>
          <p:cNvPr id="4" name="Slide Number Placeholder 3"/>
          <p:cNvSpPr>
            <a:spLocks noGrp="1"/>
          </p:cNvSpPr>
          <p:nvPr>
            <p:ph type="sldNum" sz="quarter" idx="10"/>
          </p:nvPr>
        </p:nvSpPr>
        <p:spPr/>
        <p:txBody>
          <a:bodyPr/>
          <a:lstStyle/>
          <a:p>
            <a:fld id="{CD0009D7-3DD8-4D90-A618-793F90D47AA6}" type="slidenum">
              <a:rPr lang="en-US" smtClean="0"/>
              <a:t>160</a:t>
            </a:fld>
            <a:endParaRPr lang="en-US"/>
          </a:p>
        </p:txBody>
      </p:sp>
    </p:spTree>
    <p:extLst>
      <p:ext uri="{BB962C8B-B14F-4D97-AF65-F5344CB8AC3E}">
        <p14:creationId xmlns:p14="http://schemas.microsoft.com/office/powerpoint/2010/main" val="961927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12/18/2017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12/18/2017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12/18/2017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12/18/2017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12/18/2017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12/18/2017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12/18/2017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12/18/2017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12/18/2017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12/18/2017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12/18/2017</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12/18/2017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12/18/2017</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12/18/2017</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12/18/2017</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12/18/2017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12/18/2017</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12/18/2017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github.com/theclue/talend-routine-collectio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9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err="1"/>
              <a:t>Talend</a:t>
            </a:r>
            <a:r>
              <a:rPr lang="en-US" sz="7200" dirty="0"/>
              <a:t> Integration Studio</a:t>
            </a:r>
          </a:p>
        </p:txBody>
      </p:sp>
      <p:sp>
        <p:nvSpPr>
          <p:cNvPr id="3" name="Subtitle 2"/>
          <p:cNvSpPr>
            <a:spLocks noGrp="1"/>
          </p:cNvSpPr>
          <p:nvPr>
            <p:ph type="subTitle" idx="1"/>
          </p:nvPr>
        </p:nvSpPr>
        <p:spPr/>
        <p:txBody>
          <a:bodyPr/>
          <a:lstStyle/>
          <a:p>
            <a:r>
              <a:rPr lang="en-US" dirty="0"/>
              <a:t>Introduction</a:t>
            </a:r>
          </a:p>
        </p:txBody>
      </p:sp>
    </p:spTree>
    <p:extLst>
      <p:ext uri="{BB962C8B-B14F-4D97-AF65-F5344CB8AC3E}">
        <p14:creationId xmlns:p14="http://schemas.microsoft.com/office/powerpoint/2010/main" val="11450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err="1"/>
              <a:t>Talend</a:t>
            </a:r>
            <a:r>
              <a:rPr lang="en-US" dirty="0"/>
              <a:t> Product Architecture</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380" y="1056068"/>
            <a:ext cx="10683240" cy="5330664"/>
          </a:xfrm>
        </p:spPr>
      </p:pic>
    </p:spTree>
    <p:extLst>
      <p:ext uri="{BB962C8B-B14F-4D97-AF65-F5344CB8AC3E}">
        <p14:creationId xmlns:p14="http://schemas.microsoft.com/office/powerpoint/2010/main" val="3192120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t>
            </a:r>
            <a:endParaRPr lang="en-US" dirty="0"/>
          </a:p>
        </p:txBody>
      </p:sp>
      <p:sp>
        <p:nvSpPr>
          <p:cNvPr id="8" name="Content Placeholder 7"/>
          <p:cNvSpPr>
            <a:spLocks noGrp="1"/>
          </p:cNvSpPr>
          <p:nvPr>
            <p:ph idx="1"/>
          </p:nvPr>
        </p:nvSpPr>
        <p:spPr>
          <a:xfrm>
            <a:off x="1120000" y="1056068"/>
            <a:ext cx="10233800" cy="5120895"/>
          </a:xfrm>
        </p:spPr>
        <p:txBody>
          <a:bodyPr>
            <a:normAutofit/>
          </a:bodyPr>
          <a:lstStyle/>
          <a:p>
            <a:pPr marL="0" indent="0">
              <a:buNone/>
            </a:pPr>
            <a:r>
              <a:rPr lang="en-US" sz="1800" b="1" dirty="0"/>
              <a:t>Assigning one or several physical server(s) to a virtual server</a:t>
            </a:r>
          </a:p>
          <a:p>
            <a:r>
              <a:rPr lang="en-US" sz="1800" dirty="0"/>
              <a:t>On the </a:t>
            </a:r>
            <a:r>
              <a:rPr lang="en-US" sz="1800" b="1" dirty="0"/>
              <a:t>Virtual servers </a:t>
            </a:r>
            <a:r>
              <a:rPr lang="en-US" sz="1800" dirty="0"/>
              <a:t>page, select one or more server(s) in the </a:t>
            </a:r>
            <a:r>
              <a:rPr lang="en-US" sz="1800" b="1" dirty="0"/>
              <a:t>Job servers </a:t>
            </a:r>
            <a:r>
              <a:rPr lang="en-US" sz="1800" dirty="0"/>
              <a:t>view.</a:t>
            </a:r>
          </a:p>
          <a:p>
            <a:r>
              <a:rPr lang="en-US" sz="1800" dirty="0"/>
              <a:t>Drag and drop the selected server(s) onto a virtual server where you want to regroup or add the server(s)</a:t>
            </a:r>
          </a:p>
          <a:p>
            <a:endParaRPr lang="en-US" sz="1800" dirty="0"/>
          </a:p>
          <a:p>
            <a:endParaRPr lang="en-US" sz="1800" dirty="0"/>
          </a:p>
          <a:p>
            <a:endParaRPr lang="en-US" sz="1800" dirty="0"/>
          </a:p>
          <a:p>
            <a:endParaRPr lang="en-US" sz="1800" dirty="0"/>
          </a:p>
          <a:p>
            <a:endParaRPr lang="en-US" sz="1800" dirty="0"/>
          </a:p>
          <a:p>
            <a:pPr marL="0" indent="0">
              <a:buNone/>
            </a:pPr>
            <a:r>
              <a:rPr lang="en-US" sz="1800" b="1" dirty="0"/>
              <a:t>Deleting an assignment</a:t>
            </a:r>
          </a:p>
          <a:p>
            <a:r>
              <a:rPr lang="en-US" sz="1800" dirty="0"/>
              <a:t>On the </a:t>
            </a:r>
            <a:r>
              <a:rPr lang="en-US" sz="1800" b="1" dirty="0"/>
              <a:t>Virtual servers </a:t>
            </a:r>
            <a:r>
              <a:rPr lang="en-US" sz="1800" dirty="0"/>
              <a:t>page, right-click on the assigned server entry you want to remove from a virtual server on the </a:t>
            </a:r>
            <a:r>
              <a:rPr lang="en-US" sz="1800" b="1" dirty="0"/>
              <a:t>Virtual servers </a:t>
            </a:r>
            <a:r>
              <a:rPr lang="en-US" sz="1800" dirty="0"/>
              <a:t>view. A pop-up menu appears.</a:t>
            </a:r>
          </a:p>
          <a:p>
            <a:r>
              <a:rPr lang="en-US" sz="1800" dirty="0"/>
              <a:t> Click </a:t>
            </a:r>
            <a:r>
              <a:rPr lang="en-US" sz="1800" b="1" dirty="0"/>
              <a:t>Remove assignment</a:t>
            </a:r>
            <a:r>
              <a:rPr lang="en-US" sz="1800" dirty="0"/>
              <a:t>. A confirmation message appears to confirm deletion.</a:t>
            </a:r>
          </a:p>
          <a:p>
            <a:pPr marL="0" indent="0">
              <a:buNone/>
            </a:pPr>
            <a:endParaRPr lang="en-US" sz="1800" dirty="0"/>
          </a:p>
        </p:txBody>
      </p:sp>
      <p:pic>
        <p:nvPicPr>
          <p:cNvPr id="3" name="Picture 2"/>
          <p:cNvPicPr>
            <a:picLocks noChangeAspect="1"/>
          </p:cNvPicPr>
          <p:nvPr/>
        </p:nvPicPr>
        <p:blipFill>
          <a:blip r:embed="rId2"/>
          <a:stretch>
            <a:fillRect/>
          </a:stretch>
        </p:blipFill>
        <p:spPr>
          <a:xfrm>
            <a:off x="2413345" y="2249919"/>
            <a:ext cx="3150290" cy="1765735"/>
          </a:xfrm>
          <a:prstGeom prst="rect">
            <a:avLst/>
          </a:prstGeom>
        </p:spPr>
      </p:pic>
      <p:pic>
        <p:nvPicPr>
          <p:cNvPr id="4" name="Picture 3"/>
          <p:cNvPicPr>
            <a:picLocks noChangeAspect="1"/>
          </p:cNvPicPr>
          <p:nvPr/>
        </p:nvPicPr>
        <p:blipFill>
          <a:blip r:embed="rId3"/>
          <a:stretch>
            <a:fillRect/>
          </a:stretch>
        </p:blipFill>
        <p:spPr>
          <a:xfrm>
            <a:off x="6096000" y="2249919"/>
            <a:ext cx="3150290" cy="1765735"/>
          </a:xfrm>
          <a:prstGeom prst="rect">
            <a:avLst/>
          </a:prstGeom>
        </p:spPr>
      </p:pic>
    </p:spTree>
    <p:extLst>
      <p:ext uri="{BB962C8B-B14F-4D97-AF65-F5344CB8AC3E}">
        <p14:creationId xmlns:p14="http://schemas.microsoft.com/office/powerpoint/2010/main" val="14949314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Working with Job execution tasks</a:t>
            </a:r>
            <a:endParaRPr lang="en-US" dirty="0"/>
          </a:p>
        </p:txBody>
      </p:sp>
      <p:sp>
        <p:nvSpPr>
          <p:cNvPr id="8" name="Content Placeholder 7"/>
          <p:cNvSpPr>
            <a:spLocks noGrp="1"/>
          </p:cNvSpPr>
          <p:nvPr>
            <p:ph idx="1"/>
          </p:nvPr>
        </p:nvSpPr>
        <p:spPr>
          <a:xfrm>
            <a:off x="1120000" y="1056068"/>
            <a:ext cx="10233800" cy="5120895"/>
          </a:xfrm>
        </p:spPr>
        <p:txBody>
          <a:bodyPr>
            <a:normAutofit/>
          </a:bodyPr>
          <a:lstStyle/>
          <a:p>
            <a:pPr marL="0" indent="0">
              <a:buNone/>
            </a:pPr>
            <a:r>
              <a:rPr lang="en-US" sz="1800" dirty="0"/>
              <a:t>A Job execution task represents a set of actions that you can configure in </a:t>
            </a:r>
            <a:r>
              <a:rPr lang="en-US" sz="1800" dirty="0" err="1"/>
              <a:t>Talend</a:t>
            </a:r>
            <a:r>
              <a:rPr lang="en-US" sz="1800" dirty="0"/>
              <a:t> Administration Center in order to execute the Jobs designed in </a:t>
            </a:r>
            <a:r>
              <a:rPr lang="en-US" sz="1800" dirty="0" err="1"/>
              <a:t>Talend</a:t>
            </a:r>
            <a:r>
              <a:rPr lang="en-US" sz="1800" dirty="0"/>
              <a:t> Studio directly from the Administration Center. You can also define different types of triggers to launch an execution task.</a:t>
            </a:r>
          </a:p>
          <a:p>
            <a:pPr marL="0" indent="0">
              <a:buNone/>
            </a:pPr>
            <a:r>
              <a:rPr lang="en-US" sz="1800" dirty="0"/>
              <a:t>In the Menu tree view, click Job Conductor to display the list of scheduled tasks that will deploy and execute Jobs on a remote server.</a:t>
            </a:r>
          </a:p>
          <a:p>
            <a:pPr marL="0" indent="0">
              <a:buNone/>
            </a:pPr>
            <a:endParaRPr lang="en-US" sz="1800" dirty="0"/>
          </a:p>
        </p:txBody>
      </p:sp>
      <p:pic>
        <p:nvPicPr>
          <p:cNvPr id="2" name="Picture 1"/>
          <p:cNvPicPr>
            <a:picLocks noChangeAspect="1"/>
          </p:cNvPicPr>
          <p:nvPr/>
        </p:nvPicPr>
        <p:blipFill>
          <a:blip r:embed="rId2"/>
          <a:stretch>
            <a:fillRect/>
          </a:stretch>
        </p:blipFill>
        <p:spPr>
          <a:xfrm>
            <a:off x="1120000" y="2439513"/>
            <a:ext cx="10568716" cy="4039594"/>
          </a:xfrm>
          <a:prstGeom prst="rect">
            <a:avLst/>
          </a:prstGeom>
        </p:spPr>
      </p:pic>
    </p:spTree>
    <p:extLst>
      <p:ext uri="{BB962C8B-B14F-4D97-AF65-F5344CB8AC3E}">
        <p14:creationId xmlns:p14="http://schemas.microsoft.com/office/powerpoint/2010/main" val="10489315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t>
            </a:r>
            <a:endParaRPr lang="en-US" dirty="0"/>
          </a:p>
        </p:txBody>
      </p:sp>
      <p:pic>
        <p:nvPicPr>
          <p:cNvPr id="2" name="Content Placeholder 1"/>
          <p:cNvPicPr>
            <a:picLocks noGrp="1" noChangeAspect="1"/>
          </p:cNvPicPr>
          <p:nvPr>
            <p:ph idx="1"/>
          </p:nvPr>
        </p:nvPicPr>
        <p:blipFill>
          <a:blip r:embed="rId3"/>
          <a:stretch>
            <a:fillRect/>
          </a:stretch>
        </p:blipFill>
        <p:spPr>
          <a:xfrm>
            <a:off x="3006314" y="472003"/>
            <a:ext cx="6296025" cy="1157008"/>
          </a:xfrm>
          <a:prstGeom prst="rect">
            <a:avLst/>
          </a:prstGeom>
        </p:spPr>
      </p:pic>
      <p:pic>
        <p:nvPicPr>
          <p:cNvPr id="5" name="Picture 4"/>
          <p:cNvPicPr>
            <a:picLocks noChangeAspect="1"/>
          </p:cNvPicPr>
          <p:nvPr/>
        </p:nvPicPr>
        <p:blipFill>
          <a:blip r:embed="rId4"/>
          <a:stretch>
            <a:fillRect/>
          </a:stretch>
        </p:blipFill>
        <p:spPr>
          <a:xfrm>
            <a:off x="3006314" y="1629010"/>
            <a:ext cx="6296025" cy="4896857"/>
          </a:xfrm>
          <a:prstGeom prst="rect">
            <a:avLst/>
          </a:prstGeom>
        </p:spPr>
      </p:pic>
    </p:spTree>
    <p:extLst>
      <p:ext uri="{BB962C8B-B14F-4D97-AF65-F5344CB8AC3E}">
        <p14:creationId xmlns:p14="http://schemas.microsoft.com/office/powerpoint/2010/main" val="20670361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Adding an execution task</a:t>
            </a:r>
            <a:endParaRPr lang="en-US" dirty="0"/>
          </a:p>
        </p:txBody>
      </p:sp>
      <p:sp>
        <p:nvSpPr>
          <p:cNvPr id="8" name="Content Placeholder 7"/>
          <p:cNvSpPr>
            <a:spLocks noGrp="1"/>
          </p:cNvSpPr>
          <p:nvPr>
            <p:ph idx="1"/>
          </p:nvPr>
        </p:nvSpPr>
        <p:spPr>
          <a:xfrm>
            <a:off x="1120000" y="1056068"/>
            <a:ext cx="10233800" cy="5120895"/>
          </a:xfrm>
        </p:spPr>
        <p:txBody>
          <a:bodyPr>
            <a:normAutofit/>
          </a:bodyPr>
          <a:lstStyle/>
          <a:p>
            <a:pPr marL="0" indent="0">
              <a:buNone/>
            </a:pPr>
            <a:r>
              <a:rPr lang="en-US" sz="1800" dirty="0"/>
              <a:t>The </a:t>
            </a:r>
            <a:r>
              <a:rPr lang="en-US" sz="1800" b="1" dirty="0" err="1"/>
              <a:t>Talend</a:t>
            </a:r>
            <a:r>
              <a:rPr lang="en-US" sz="1800" b="1" dirty="0"/>
              <a:t> Administration Center </a:t>
            </a:r>
            <a:r>
              <a:rPr lang="en-US" sz="1800" dirty="0"/>
              <a:t>allows you to add execution tasks on Jobs that are either based on the SVN repository, or pre-generated by the Studio as zip files. According to your needs, read one of the procedures below.</a:t>
            </a:r>
          </a:p>
          <a:p>
            <a:pPr marL="0" indent="0">
              <a:buNone/>
            </a:pPr>
            <a:r>
              <a:rPr lang="en-US" sz="1800" b="1" dirty="0"/>
              <a:t>Adding an execution task on a Job based on SVN repository</a:t>
            </a:r>
          </a:p>
          <a:p>
            <a:pPr marL="0" indent="0">
              <a:buNone/>
            </a:pPr>
            <a:r>
              <a:rPr lang="en-US" sz="1800" dirty="0"/>
              <a:t>From the toolbar on the </a:t>
            </a:r>
            <a:r>
              <a:rPr lang="en-US" sz="1800" b="1" dirty="0"/>
              <a:t>Job Conductor </a:t>
            </a:r>
            <a:r>
              <a:rPr lang="en-US" sz="1800" dirty="0"/>
              <a:t>page, click </a:t>
            </a:r>
            <a:r>
              <a:rPr lang="en-US" sz="1800" b="1" dirty="0"/>
              <a:t>Add task </a:t>
            </a:r>
          </a:p>
          <a:p>
            <a:pPr marL="0" indent="0">
              <a:buNone/>
            </a:pPr>
            <a:r>
              <a:rPr lang="en-US" sz="1800" dirty="0"/>
              <a:t>to clear the </a:t>
            </a:r>
            <a:r>
              <a:rPr lang="en-US" sz="1800" b="1" dirty="0"/>
              <a:t>Execution task </a:t>
            </a:r>
            <a:r>
              <a:rPr lang="en-US" sz="1800" dirty="0"/>
              <a:t>configuration panel.</a:t>
            </a:r>
          </a:p>
        </p:txBody>
      </p:sp>
      <p:pic>
        <p:nvPicPr>
          <p:cNvPr id="3" name="Picture 2"/>
          <p:cNvPicPr>
            <a:picLocks noChangeAspect="1"/>
          </p:cNvPicPr>
          <p:nvPr/>
        </p:nvPicPr>
        <p:blipFill>
          <a:blip r:embed="rId2"/>
          <a:stretch>
            <a:fillRect/>
          </a:stretch>
        </p:blipFill>
        <p:spPr>
          <a:xfrm>
            <a:off x="7056761" y="1628287"/>
            <a:ext cx="4115702" cy="5116897"/>
          </a:xfrm>
          <a:prstGeom prst="rect">
            <a:avLst/>
          </a:prstGeom>
        </p:spPr>
      </p:pic>
      <p:pic>
        <p:nvPicPr>
          <p:cNvPr id="4" name="Picture 3"/>
          <p:cNvPicPr>
            <a:picLocks noChangeAspect="1"/>
          </p:cNvPicPr>
          <p:nvPr/>
        </p:nvPicPr>
        <p:blipFill>
          <a:blip r:embed="rId3"/>
          <a:stretch>
            <a:fillRect/>
          </a:stretch>
        </p:blipFill>
        <p:spPr>
          <a:xfrm>
            <a:off x="1718777" y="2970712"/>
            <a:ext cx="4518123" cy="3679470"/>
          </a:xfrm>
          <a:prstGeom prst="rect">
            <a:avLst/>
          </a:prstGeom>
        </p:spPr>
      </p:pic>
    </p:spTree>
    <p:extLst>
      <p:ext uri="{BB962C8B-B14F-4D97-AF65-F5344CB8AC3E}">
        <p14:creationId xmlns:p14="http://schemas.microsoft.com/office/powerpoint/2010/main" val="3042036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Scheduling execution tasks</a:t>
            </a:r>
            <a:endParaRPr lang="en-US" dirty="0"/>
          </a:p>
        </p:txBody>
      </p:sp>
      <p:sp>
        <p:nvSpPr>
          <p:cNvPr id="8" name="Content Placeholder 7"/>
          <p:cNvSpPr>
            <a:spLocks noGrp="1"/>
          </p:cNvSpPr>
          <p:nvPr>
            <p:ph idx="1"/>
          </p:nvPr>
        </p:nvSpPr>
        <p:spPr>
          <a:xfrm>
            <a:off x="1120000" y="1056068"/>
            <a:ext cx="10233800" cy="5120895"/>
          </a:xfrm>
        </p:spPr>
        <p:txBody>
          <a:bodyPr>
            <a:normAutofit/>
          </a:bodyPr>
          <a:lstStyle/>
          <a:p>
            <a:r>
              <a:rPr lang="en-US" sz="1800" dirty="0"/>
              <a:t>You can schedule your tasks based on time or event, using time triggers or file triggers respectively.</a:t>
            </a:r>
          </a:p>
          <a:p>
            <a:r>
              <a:rPr lang="en-US" sz="1800" dirty="0"/>
              <a:t>Time-based scheduling can be linked to a simple trigger or to a CRONUI trigger depending on the way you want your time-based triggered task to be executed, either at a defined time and date or regularly over a period of time.</a:t>
            </a:r>
          </a:p>
          <a:p>
            <a:r>
              <a:rPr lang="en-US" sz="1800" dirty="0"/>
              <a:t>You can also schedule your task to be executed based on a file trigger. The presence of a file in a defined location will trigger the job execution task</a:t>
            </a:r>
          </a:p>
          <a:p>
            <a:pPr marL="0" indent="0">
              <a:buNone/>
            </a:pPr>
            <a:r>
              <a:rPr lang="en-US" sz="1800" dirty="0"/>
              <a:t> Time-based triggers </a:t>
            </a:r>
            <a:r>
              <a:rPr lang="en-US" sz="1800" b="1" dirty="0"/>
              <a:t>(</a:t>
            </a:r>
            <a:r>
              <a:rPr lang="en-US" sz="1800" b="1" dirty="0" err="1"/>
              <a:t>SimpleTrigger</a:t>
            </a:r>
            <a:r>
              <a:rPr lang="en-US" sz="1800" b="1" dirty="0"/>
              <a:t>)</a:t>
            </a:r>
            <a:r>
              <a:rPr lang="en-US" sz="1800" dirty="0"/>
              <a:t>:</a:t>
            </a:r>
          </a:p>
          <a:p>
            <a:pPr marL="0" indent="0">
              <a:buNone/>
            </a:pPr>
            <a:endParaRPr lang="en-US" sz="1800" dirty="0"/>
          </a:p>
          <a:p>
            <a:pPr marL="0" indent="0">
              <a:buNone/>
            </a:pPr>
            <a:endParaRPr lang="en-US" sz="1800" dirty="0"/>
          </a:p>
          <a:p>
            <a:pPr marL="0" indent="0">
              <a:buNone/>
            </a:pPr>
            <a:r>
              <a:rPr lang="en-US" sz="1800" dirty="0"/>
              <a:t>Periodic multi-platform CRON-like triggers </a:t>
            </a:r>
            <a:r>
              <a:rPr lang="en-US" sz="1800" b="1" dirty="0"/>
              <a:t>(</a:t>
            </a:r>
            <a:r>
              <a:rPr lang="en-US" sz="1800" b="1" dirty="0" err="1"/>
              <a:t>CronUITrigger</a:t>
            </a:r>
            <a:r>
              <a:rPr lang="en-US" sz="1800" b="1" dirty="0"/>
              <a:t>)</a:t>
            </a:r>
            <a:r>
              <a:rPr lang="en-US" sz="1800" dirty="0"/>
              <a:t>:</a:t>
            </a:r>
          </a:p>
          <a:p>
            <a:pPr marL="0" indent="0">
              <a:buNone/>
            </a:pPr>
            <a:endParaRPr lang="en-US" sz="1800" dirty="0"/>
          </a:p>
          <a:p>
            <a:pPr marL="0" indent="0">
              <a:buNone/>
            </a:pPr>
            <a:endParaRPr lang="en-US" sz="1800" dirty="0"/>
          </a:p>
          <a:p>
            <a:pPr marL="0" indent="0">
              <a:buNone/>
            </a:pPr>
            <a:r>
              <a:rPr lang="en-US" sz="1800" dirty="0"/>
              <a:t>File-based triggers </a:t>
            </a:r>
            <a:r>
              <a:rPr lang="en-US" sz="1800" b="1" dirty="0"/>
              <a:t>(</a:t>
            </a:r>
            <a:r>
              <a:rPr lang="en-US" sz="1800" b="1" dirty="0" err="1"/>
              <a:t>FileTrigger</a:t>
            </a:r>
            <a:r>
              <a:rPr lang="en-US" sz="1800" b="1" dirty="0"/>
              <a:t>)</a:t>
            </a:r>
            <a:r>
              <a:rPr lang="en-US" sz="1800" dirty="0"/>
              <a:t>:</a:t>
            </a:r>
          </a:p>
          <a:p>
            <a:pPr marL="0" indent="0">
              <a:buNone/>
            </a:pPr>
            <a:endParaRPr lang="en-US" sz="1800" dirty="0"/>
          </a:p>
          <a:p>
            <a:pPr marL="0" indent="0">
              <a:buNone/>
            </a:pPr>
            <a:endParaRPr lang="en-US" sz="1800" dirty="0"/>
          </a:p>
          <a:p>
            <a:pPr marL="0" indent="0">
              <a:buNone/>
            </a:pPr>
            <a:endParaRPr lang="en-US" sz="1800" dirty="0"/>
          </a:p>
        </p:txBody>
      </p:sp>
      <p:pic>
        <p:nvPicPr>
          <p:cNvPr id="2" name="Picture 1"/>
          <p:cNvPicPr>
            <a:picLocks noChangeAspect="1"/>
          </p:cNvPicPr>
          <p:nvPr/>
        </p:nvPicPr>
        <p:blipFill>
          <a:blip r:embed="rId2"/>
          <a:stretch>
            <a:fillRect/>
          </a:stretch>
        </p:blipFill>
        <p:spPr>
          <a:xfrm>
            <a:off x="1234680" y="3317991"/>
            <a:ext cx="9247626" cy="597047"/>
          </a:xfrm>
          <a:prstGeom prst="rect">
            <a:avLst/>
          </a:prstGeom>
        </p:spPr>
      </p:pic>
      <p:pic>
        <p:nvPicPr>
          <p:cNvPr id="5" name="Picture 4"/>
          <p:cNvPicPr>
            <a:picLocks noChangeAspect="1"/>
          </p:cNvPicPr>
          <p:nvPr/>
        </p:nvPicPr>
        <p:blipFill>
          <a:blip r:embed="rId3"/>
          <a:stretch>
            <a:fillRect/>
          </a:stretch>
        </p:blipFill>
        <p:spPr>
          <a:xfrm>
            <a:off x="1234680" y="4448953"/>
            <a:ext cx="9095193" cy="597047"/>
          </a:xfrm>
          <a:prstGeom prst="rect">
            <a:avLst/>
          </a:prstGeom>
        </p:spPr>
      </p:pic>
      <p:pic>
        <p:nvPicPr>
          <p:cNvPr id="6" name="Picture 5"/>
          <p:cNvPicPr>
            <a:picLocks noChangeAspect="1"/>
          </p:cNvPicPr>
          <p:nvPr/>
        </p:nvPicPr>
        <p:blipFill>
          <a:blip r:embed="rId4"/>
          <a:stretch>
            <a:fillRect/>
          </a:stretch>
        </p:blipFill>
        <p:spPr>
          <a:xfrm>
            <a:off x="1234680" y="5548350"/>
            <a:ext cx="8536271" cy="597047"/>
          </a:xfrm>
          <a:prstGeom prst="rect">
            <a:avLst/>
          </a:prstGeom>
        </p:spPr>
      </p:pic>
    </p:spTree>
    <p:extLst>
      <p:ext uri="{BB962C8B-B14F-4D97-AF65-F5344CB8AC3E}">
        <p14:creationId xmlns:p14="http://schemas.microsoft.com/office/powerpoint/2010/main" val="796826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Adding Triggers</a:t>
            </a:r>
            <a:endParaRPr lang="en-US" dirty="0"/>
          </a:p>
        </p:txBody>
      </p:sp>
      <p:sp>
        <p:nvSpPr>
          <p:cNvPr id="8" name="Content Placeholder 7"/>
          <p:cNvSpPr>
            <a:spLocks noGrp="1"/>
          </p:cNvSpPr>
          <p:nvPr>
            <p:ph idx="1"/>
          </p:nvPr>
        </p:nvSpPr>
        <p:spPr>
          <a:xfrm>
            <a:off x="1120000" y="1056068"/>
            <a:ext cx="10233800" cy="5120895"/>
          </a:xfrm>
        </p:spPr>
        <p:txBody>
          <a:bodyPr>
            <a:normAutofit/>
          </a:bodyPr>
          <a:lstStyle/>
          <a:p>
            <a:pPr marL="0" indent="0">
              <a:buNone/>
            </a:pPr>
            <a:r>
              <a:rPr lang="en-US" sz="2400" dirty="0"/>
              <a:t>To schedule the execution of your tasks, you can set time-based triggers (simple or CRON) or event-based triggers (file) onto a task that will start its execution.</a:t>
            </a:r>
          </a:p>
          <a:p>
            <a:endParaRPr lang="en-US" sz="2400" dirty="0"/>
          </a:p>
          <a:p>
            <a:r>
              <a:rPr lang="en-US" sz="2400" dirty="0"/>
              <a:t>If you want to schedule one or several execution of a task at a precise moment, you can use the simple trigger. </a:t>
            </a:r>
          </a:p>
          <a:p>
            <a:endParaRPr lang="en-US" sz="2400" dirty="0"/>
          </a:p>
          <a:p>
            <a:r>
              <a:rPr lang="en-US" sz="2400" dirty="0"/>
              <a:t>If you want to schedule one execution of a task on a regular basis (daily, weekly, monthly etc.), you can use the CRON-based trigger. </a:t>
            </a:r>
          </a:p>
          <a:p>
            <a:endParaRPr lang="en-US" sz="2400" dirty="0"/>
          </a:p>
          <a:p>
            <a:r>
              <a:rPr lang="en-US" sz="2400" dirty="0"/>
              <a:t>If you want to execute a task on a file-based event, such as the presence, creation, modification of the file, you can use the File trigger.</a:t>
            </a:r>
          </a:p>
        </p:txBody>
      </p:sp>
    </p:spTree>
    <p:extLst>
      <p:ext uri="{BB962C8B-B14F-4D97-AF65-F5344CB8AC3E}">
        <p14:creationId xmlns:p14="http://schemas.microsoft.com/office/powerpoint/2010/main" val="40554109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How to add a simple trigger</a:t>
            </a:r>
            <a:endParaRPr lang="en-US" dirty="0"/>
          </a:p>
        </p:txBody>
      </p:sp>
      <p:sp>
        <p:nvSpPr>
          <p:cNvPr id="8" name="Content Placeholder 7"/>
          <p:cNvSpPr>
            <a:spLocks noGrp="1"/>
          </p:cNvSpPr>
          <p:nvPr>
            <p:ph idx="1"/>
          </p:nvPr>
        </p:nvSpPr>
        <p:spPr>
          <a:xfrm>
            <a:off x="1120000" y="1056068"/>
            <a:ext cx="10233800" cy="5120895"/>
          </a:xfrm>
        </p:spPr>
        <p:txBody>
          <a:bodyPr>
            <a:normAutofit lnSpcReduction="10000"/>
          </a:bodyPr>
          <a:lstStyle/>
          <a:p>
            <a:pPr marL="0" indent="0">
              <a:buNone/>
            </a:pPr>
            <a:r>
              <a:rPr lang="en-US" sz="2000" dirty="0"/>
              <a:t>You can add a simple trigger onto a task to schedule </a:t>
            </a:r>
          </a:p>
          <a:p>
            <a:pPr marL="0" indent="0">
              <a:buNone/>
            </a:pPr>
            <a:r>
              <a:rPr lang="en-US" sz="2000" dirty="0"/>
              <a:t>one or several execution(s) at a defined date and </a:t>
            </a:r>
          </a:p>
          <a:p>
            <a:pPr marL="0" indent="0">
              <a:buNone/>
            </a:pPr>
            <a:r>
              <a:rPr lang="en-US" sz="2000" dirty="0"/>
              <a:t>time.</a:t>
            </a:r>
          </a:p>
          <a:p>
            <a:pPr marL="0" indent="0">
              <a:buNone/>
            </a:pPr>
            <a:endParaRPr lang="en-US" sz="2000" dirty="0"/>
          </a:p>
          <a:p>
            <a:pPr marL="457200" indent="-457200">
              <a:buFont typeface="+mj-lt"/>
              <a:buAutoNum type="arabicPeriod"/>
            </a:pPr>
            <a:r>
              <a:rPr lang="en-US" sz="2000" dirty="0"/>
              <a:t>On the Job Conductor page, select the task you want</a:t>
            </a:r>
          </a:p>
          <a:p>
            <a:pPr marL="0" indent="0">
              <a:buNone/>
            </a:pPr>
            <a:r>
              <a:rPr lang="en-US" sz="2000" dirty="0"/>
              <a:t>to implement a trigger on. In the bottom half of the </a:t>
            </a:r>
          </a:p>
          <a:p>
            <a:pPr marL="0" indent="0">
              <a:buNone/>
            </a:pPr>
            <a:r>
              <a:rPr lang="en-US" sz="2000" dirty="0"/>
              <a:t>page and in the Triggers view, click Add trigger... </a:t>
            </a:r>
          </a:p>
          <a:p>
            <a:pPr marL="0" indent="0">
              <a:buNone/>
            </a:pPr>
            <a:r>
              <a:rPr lang="en-US" sz="2000" dirty="0"/>
              <a:t>and then select Add simple trigger from the</a:t>
            </a:r>
          </a:p>
          <a:p>
            <a:pPr marL="0" indent="0">
              <a:buNone/>
            </a:pPr>
            <a:r>
              <a:rPr lang="en-US" sz="2000" dirty="0"/>
              <a:t>drop-down list. </a:t>
            </a:r>
          </a:p>
          <a:p>
            <a:pPr marL="0" indent="0">
              <a:buNone/>
            </a:pPr>
            <a:endParaRPr lang="en-US" sz="2000" dirty="0"/>
          </a:p>
          <a:p>
            <a:pPr marL="457200" indent="-457200">
              <a:buFont typeface="+mj-lt"/>
              <a:buAutoNum type="arabicPeriod" startAt="2"/>
            </a:pPr>
            <a:r>
              <a:rPr lang="en-US" sz="2000" dirty="0"/>
              <a:t>The Simple trigger configuration panel opens.</a:t>
            </a:r>
          </a:p>
          <a:p>
            <a:pPr marL="0" indent="0">
              <a:buNone/>
            </a:pPr>
            <a:endParaRPr lang="en-US" sz="2000" dirty="0"/>
          </a:p>
          <a:p>
            <a:pPr marL="457200" indent="-457200">
              <a:buFont typeface="+mj-lt"/>
              <a:buAutoNum type="arabicPeriod" startAt="3"/>
            </a:pPr>
            <a:r>
              <a:rPr lang="en-US" sz="2000" dirty="0"/>
              <a:t>Enter the required information:</a:t>
            </a:r>
          </a:p>
        </p:txBody>
      </p:sp>
      <p:pic>
        <p:nvPicPr>
          <p:cNvPr id="2" name="Picture 1"/>
          <p:cNvPicPr>
            <a:picLocks noChangeAspect="1"/>
          </p:cNvPicPr>
          <p:nvPr/>
        </p:nvPicPr>
        <p:blipFill>
          <a:blip r:embed="rId2"/>
          <a:stretch>
            <a:fillRect/>
          </a:stretch>
        </p:blipFill>
        <p:spPr>
          <a:xfrm>
            <a:off x="6899552" y="1231406"/>
            <a:ext cx="4573002" cy="4770217"/>
          </a:xfrm>
          <a:prstGeom prst="rect">
            <a:avLst/>
          </a:prstGeom>
        </p:spPr>
      </p:pic>
    </p:spTree>
    <p:extLst>
      <p:ext uri="{BB962C8B-B14F-4D97-AF65-F5344CB8AC3E}">
        <p14:creationId xmlns:p14="http://schemas.microsoft.com/office/powerpoint/2010/main" val="21898430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How to add CRON-based trigger</a:t>
            </a:r>
            <a:endParaRPr lang="en-US" dirty="0"/>
          </a:p>
        </p:txBody>
      </p:sp>
      <p:sp>
        <p:nvSpPr>
          <p:cNvPr id="8" name="Content Placeholder 7"/>
          <p:cNvSpPr>
            <a:spLocks noGrp="1"/>
          </p:cNvSpPr>
          <p:nvPr>
            <p:ph idx="1"/>
          </p:nvPr>
        </p:nvSpPr>
        <p:spPr>
          <a:xfrm>
            <a:off x="1120000" y="1056068"/>
            <a:ext cx="10233800" cy="5120895"/>
          </a:xfrm>
        </p:spPr>
        <p:txBody>
          <a:bodyPr>
            <a:normAutofit/>
          </a:bodyPr>
          <a:lstStyle/>
          <a:p>
            <a:pPr marL="0" indent="0">
              <a:buNone/>
            </a:pPr>
            <a:r>
              <a:rPr lang="en-US" sz="2000" dirty="0"/>
              <a:t>If you need to execute a task on a regular basis over </a:t>
            </a:r>
          </a:p>
          <a:p>
            <a:pPr marL="0" indent="0">
              <a:buNone/>
            </a:pPr>
            <a:r>
              <a:rPr lang="en-US" sz="2000" dirty="0"/>
              <a:t>a period of time, then use a CRON-based trigger.</a:t>
            </a:r>
          </a:p>
          <a:p>
            <a:pPr marL="0" indent="0">
              <a:buNone/>
            </a:pPr>
            <a:endParaRPr lang="en-US" sz="2000" dirty="0"/>
          </a:p>
          <a:p>
            <a:pPr marL="0" indent="0">
              <a:buNone/>
            </a:pPr>
            <a:r>
              <a:rPr lang="en-US" sz="2000" dirty="0"/>
              <a:t>On the </a:t>
            </a:r>
            <a:r>
              <a:rPr lang="en-US" sz="2000" b="1" dirty="0"/>
              <a:t>Job Conductor </a:t>
            </a:r>
            <a:r>
              <a:rPr lang="en-US" sz="2000" dirty="0"/>
              <a:t>page, select the task you </a:t>
            </a:r>
          </a:p>
          <a:p>
            <a:pPr marL="0" indent="0">
              <a:buNone/>
            </a:pPr>
            <a:r>
              <a:rPr lang="en-US" sz="2000" dirty="0"/>
              <a:t>want to implement a trigger on.</a:t>
            </a:r>
          </a:p>
          <a:p>
            <a:pPr marL="0" indent="0">
              <a:buNone/>
            </a:pPr>
            <a:endParaRPr lang="en-US" sz="2000" dirty="0"/>
          </a:p>
          <a:p>
            <a:pPr marL="0" indent="0">
              <a:buNone/>
            </a:pPr>
            <a:r>
              <a:rPr lang="en-US" sz="2000" dirty="0"/>
              <a:t>In the </a:t>
            </a:r>
            <a:r>
              <a:rPr lang="en-US" sz="2000" b="1" dirty="0"/>
              <a:t>Triggers </a:t>
            </a:r>
            <a:r>
              <a:rPr lang="en-US" sz="2000" dirty="0"/>
              <a:t>view, click </a:t>
            </a:r>
            <a:r>
              <a:rPr lang="en-US" sz="2000" b="1" dirty="0"/>
              <a:t>Add trigger... </a:t>
            </a:r>
            <a:r>
              <a:rPr lang="en-US" sz="2000" dirty="0"/>
              <a:t>and then </a:t>
            </a:r>
          </a:p>
          <a:p>
            <a:pPr marL="0" indent="0">
              <a:buNone/>
            </a:pPr>
            <a:r>
              <a:rPr lang="en-US" sz="2000" dirty="0"/>
              <a:t>select </a:t>
            </a:r>
            <a:r>
              <a:rPr lang="en-US" sz="2000" b="1" dirty="0"/>
              <a:t>Add CRON trigger </a:t>
            </a:r>
            <a:r>
              <a:rPr lang="en-US" sz="2000" dirty="0"/>
              <a:t>from the drop-down list. </a:t>
            </a:r>
          </a:p>
          <a:p>
            <a:pPr marL="0" indent="0">
              <a:buNone/>
            </a:pPr>
            <a:r>
              <a:rPr lang="en-US" sz="2000" dirty="0"/>
              <a:t>The </a:t>
            </a:r>
            <a:r>
              <a:rPr lang="en-US" sz="2000" b="1" dirty="0"/>
              <a:t>CRON trigger </a:t>
            </a:r>
            <a:r>
              <a:rPr lang="en-US" sz="2000" dirty="0"/>
              <a:t>configuration panel opens.</a:t>
            </a:r>
          </a:p>
          <a:p>
            <a:pPr marL="0" indent="0">
              <a:buNone/>
            </a:pPr>
            <a:r>
              <a:rPr lang="en-US" sz="2000" dirty="0"/>
              <a:t>Fill in the </a:t>
            </a:r>
            <a:r>
              <a:rPr lang="en-US" sz="2000" b="1" dirty="0"/>
              <a:t>Label </a:t>
            </a:r>
            <a:r>
              <a:rPr lang="en-US" sz="2000" dirty="0"/>
              <a:t>and </a:t>
            </a:r>
            <a:r>
              <a:rPr lang="en-US" sz="2000" b="1" dirty="0"/>
              <a:t>Description </a:t>
            </a:r>
            <a:r>
              <a:rPr lang="en-US" sz="2000" dirty="0"/>
              <a:t>fields and then click </a:t>
            </a:r>
          </a:p>
          <a:p>
            <a:pPr marL="0" indent="0">
              <a:buNone/>
            </a:pPr>
            <a:r>
              <a:rPr lang="en-US" sz="2000" b="1" dirty="0"/>
              <a:t>Open UI </a:t>
            </a:r>
            <a:r>
              <a:rPr lang="en-US" sz="2000" b="1" dirty="0" err="1"/>
              <a:t>configurer</a:t>
            </a:r>
            <a:r>
              <a:rPr lang="en-US" sz="2000" b="1" dirty="0"/>
              <a:t> </a:t>
            </a:r>
            <a:r>
              <a:rPr lang="en-US" sz="2000" dirty="0"/>
              <a:t>to open the </a:t>
            </a:r>
            <a:r>
              <a:rPr lang="en-US" sz="2000" b="1" dirty="0" err="1"/>
              <a:t>Cron</a:t>
            </a:r>
            <a:r>
              <a:rPr lang="en-US" sz="2000" b="1" dirty="0"/>
              <a:t> UI trigger </a:t>
            </a:r>
          </a:p>
          <a:p>
            <a:pPr marL="0" indent="0">
              <a:buNone/>
            </a:pPr>
            <a:r>
              <a:rPr lang="en-US" sz="2000" b="1" dirty="0"/>
              <a:t>configuration </a:t>
            </a:r>
            <a:r>
              <a:rPr lang="en-US" sz="2000" dirty="0"/>
              <a:t>dialog box.</a:t>
            </a:r>
          </a:p>
        </p:txBody>
      </p:sp>
      <p:pic>
        <p:nvPicPr>
          <p:cNvPr id="3" name="Picture 2"/>
          <p:cNvPicPr>
            <a:picLocks noChangeAspect="1"/>
          </p:cNvPicPr>
          <p:nvPr/>
        </p:nvPicPr>
        <p:blipFill>
          <a:blip r:embed="rId2"/>
          <a:stretch>
            <a:fillRect/>
          </a:stretch>
        </p:blipFill>
        <p:spPr>
          <a:xfrm>
            <a:off x="6831609" y="1032197"/>
            <a:ext cx="4522191" cy="5144766"/>
          </a:xfrm>
          <a:prstGeom prst="rect">
            <a:avLst/>
          </a:prstGeom>
        </p:spPr>
      </p:pic>
    </p:spTree>
    <p:extLst>
      <p:ext uri="{BB962C8B-B14F-4D97-AF65-F5344CB8AC3E}">
        <p14:creationId xmlns:p14="http://schemas.microsoft.com/office/powerpoint/2010/main" val="6440746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t>
            </a:r>
            <a:endParaRPr lang="en-US" dirty="0"/>
          </a:p>
        </p:txBody>
      </p:sp>
      <p:sp>
        <p:nvSpPr>
          <p:cNvPr id="8" name="Content Placeholder 7"/>
          <p:cNvSpPr>
            <a:spLocks noGrp="1"/>
          </p:cNvSpPr>
          <p:nvPr>
            <p:ph idx="1"/>
          </p:nvPr>
        </p:nvSpPr>
        <p:spPr>
          <a:xfrm>
            <a:off x="1120000" y="1056068"/>
            <a:ext cx="10233800" cy="5120895"/>
          </a:xfrm>
        </p:spPr>
        <p:txBody>
          <a:bodyPr>
            <a:normAutofit fontScale="92500" lnSpcReduction="10000"/>
          </a:bodyPr>
          <a:lstStyle/>
          <a:p>
            <a:pPr marL="0" indent="0">
              <a:buNone/>
            </a:pPr>
            <a:r>
              <a:rPr lang="en-US" sz="2000" dirty="0"/>
              <a:t>Select the hour and date items at which </a:t>
            </a:r>
          </a:p>
          <a:p>
            <a:pPr marL="0" indent="0">
              <a:buNone/>
            </a:pPr>
            <a:r>
              <a:rPr lang="en-US" sz="2000" dirty="0"/>
              <a:t>you want the task to be executed as the </a:t>
            </a:r>
          </a:p>
          <a:p>
            <a:pPr marL="0" indent="0">
              <a:buNone/>
            </a:pPr>
            <a:r>
              <a:rPr lang="en-US" sz="2000" dirty="0"/>
              <a:t>Following </a:t>
            </a:r>
            <a:r>
              <a:rPr lang="en-US" sz="2000" dirty="0">
                <a:sym typeface="Wingdings" panose="05000000000000000000" pitchFamily="2" charset="2"/>
              </a:rPr>
              <a:t></a:t>
            </a:r>
          </a:p>
          <a:p>
            <a:pPr marL="0" indent="0">
              <a:buNone/>
            </a:pPr>
            <a:endParaRPr lang="en-US" sz="2000" dirty="0">
              <a:sym typeface="Wingdings" panose="05000000000000000000" pitchFamily="2" charset="2"/>
            </a:endParaRPr>
          </a:p>
          <a:p>
            <a:pPr marL="0" indent="0">
              <a:buNone/>
            </a:pPr>
            <a:r>
              <a:rPr lang="en-US" sz="2000" dirty="0"/>
              <a:t>Click </a:t>
            </a:r>
            <a:r>
              <a:rPr lang="en-US" sz="2000" b="1" dirty="0"/>
              <a:t>Apply modifications</a:t>
            </a:r>
            <a:r>
              <a:rPr lang="en-US" sz="2000" dirty="0"/>
              <a:t>. The dialog box </a:t>
            </a:r>
          </a:p>
          <a:p>
            <a:pPr marL="0" indent="0">
              <a:buNone/>
            </a:pPr>
            <a:r>
              <a:rPr lang="en-US" sz="2000" dirty="0"/>
              <a:t>closes and the selected data is displayed in</a:t>
            </a:r>
          </a:p>
          <a:p>
            <a:pPr marL="0" indent="0">
              <a:buNone/>
            </a:pPr>
            <a:r>
              <a:rPr lang="en-US" sz="2000" dirty="0"/>
              <a:t> the </a:t>
            </a:r>
            <a:r>
              <a:rPr lang="en-US" sz="2000" b="1" dirty="0"/>
              <a:t>CRON UI trigger </a:t>
            </a:r>
            <a:r>
              <a:rPr lang="en-US" sz="2000" dirty="0"/>
              <a:t>configuration panel.</a:t>
            </a:r>
          </a:p>
          <a:p>
            <a:pPr marL="0" indent="0">
              <a:buNone/>
            </a:pPr>
            <a:endParaRPr lang="en-US" sz="2000" dirty="0"/>
          </a:p>
          <a:p>
            <a:pPr marL="0" indent="0">
              <a:buNone/>
            </a:pPr>
            <a:r>
              <a:rPr lang="en-US" sz="2000" dirty="0"/>
              <a:t>Click </a:t>
            </a:r>
            <a:r>
              <a:rPr lang="en-US" sz="2000" b="1" dirty="0"/>
              <a:t>Save </a:t>
            </a:r>
            <a:r>
              <a:rPr lang="en-US" sz="2000" dirty="0"/>
              <a:t>to validate the CRON-based </a:t>
            </a:r>
          </a:p>
          <a:p>
            <a:pPr marL="0" indent="0">
              <a:buNone/>
            </a:pPr>
            <a:r>
              <a:rPr lang="en-US" sz="2000" dirty="0"/>
              <a:t>trigger configuration or </a:t>
            </a:r>
            <a:r>
              <a:rPr lang="en-US" sz="2000" b="1" dirty="0"/>
              <a:t>Cancel </a:t>
            </a:r>
            <a:r>
              <a:rPr lang="en-US" sz="2000" dirty="0"/>
              <a:t>to cancel the </a:t>
            </a:r>
          </a:p>
          <a:p>
            <a:pPr marL="0" indent="0">
              <a:buNone/>
            </a:pPr>
            <a:r>
              <a:rPr lang="en-US" sz="2000" dirty="0"/>
              <a:t>operation.</a:t>
            </a:r>
          </a:p>
          <a:p>
            <a:pPr marL="0" indent="0">
              <a:buNone/>
            </a:pPr>
            <a:endParaRPr lang="en-US" sz="2000" dirty="0"/>
          </a:p>
          <a:p>
            <a:pPr marL="0" indent="0">
              <a:buNone/>
            </a:pPr>
            <a:r>
              <a:rPr lang="en-US" sz="2000" dirty="0"/>
              <a:t>The </a:t>
            </a:r>
            <a:r>
              <a:rPr lang="en-US" sz="2000" b="1" dirty="0"/>
              <a:t>Trigger Status </a:t>
            </a:r>
            <a:r>
              <a:rPr lang="en-US" sz="2000" dirty="0"/>
              <a:t>for the selected task </a:t>
            </a:r>
          </a:p>
          <a:p>
            <a:pPr marL="0" indent="0">
              <a:buNone/>
            </a:pPr>
            <a:r>
              <a:rPr lang="en-US" sz="2000" dirty="0"/>
              <a:t>changes from </a:t>
            </a:r>
            <a:r>
              <a:rPr lang="en-US" sz="2000" b="1" dirty="0"/>
              <a:t>No Trigger </a:t>
            </a:r>
            <a:r>
              <a:rPr lang="en-US" sz="2000" dirty="0"/>
              <a:t>to </a:t>
            </a:r>
            <a:r>
              <a:rPr lang="en-US" sz="2000" b="1" dirty="0"/>
              <a:t>At least one trigger is running</a:t>
            </a:r>
            <a:r>
              <a:rPr lang="en-US" sz="2000" dirty="0"/>
              <a:t>.</a:t>
            </a:r>
            <a:endParaRPr lang="en-US" sz="2000" dirty="0">
              <a:sym typeface="Wingdings" panose="05000000000000000000" pitchFamily="2" charset="2"/>
            </a:endParaRPr>
          </a:p>
          <a:p>
            <a:pPr marL="0" indent="0">
              <a:buNone/>
            </a:pPr>
            <a:endParaRPr lang="en-US" sz="2000" dirty="0"/>
          </a:p>
        </p:txBody>
      </p:sp>
      <p:pic>
        <p:nvPicPr>
          <p:cNvPr id="2" name="Picture 1"/>
          <p:cNvPicPr>
            <a:picLocks noChangeAspect="1"/>
          </p:cNvPicPr>
          <p:nvPr/>
        </p:nvPicPr>
        <p:blipFill>
          <a:blip r:embed="rId2"/>
          <a:stretch>
            <a:fillRect/>
          </a:stretch>
        </p:blipFill>
        <p:spPr>
          <a:xfrm>
            <a:off x="5853540" y="1056068"/>
            <a:ext cx="6046525" cy="4750969"/>
          </a:xfrm>
          <a:prstGeom prst="rect">
            <a:avLst/>
          </a:prstGeom>
        </p:spPr>
      </p:pic>
    </p:spTree>
    <p:extLst>
      <p:ext uri="{BB962C8B-B14F-4D97-AF65-F5344CB8AC3E}">
        <p14:creationId xmlns:p14="http://schemas.microsoft.com/office/powerpoint/2010/main" val="6990860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How to add a File trigger</a:t>
            </a:r>
            <a:endParaRPr lang="en-US" dirty="0"/>
          </a:p>
        </p:txBody>
      </p:sp>
      <p:sp>
        <p:nvSpPr>
          <p:cNvPr id="8" name="Content Placeholder 7"/>
          <p:cNvSpPr>
            <a:spLocks noGrp="1"/>
          </p:cNvSpPr>
          <p:nvPr>
            <p:ph idx="1"/>
          </p:nvPr>
        </p:nvSpPr>
        <p:spPr>
          <a:xfrm>
            <a:off x="1120000" y="1056068"/>
            <a:ext cx="10233800" cy="5120895"/>
          </a:xfrm>
        </p:spPr>
        <p:txBody>
          <a:bodyPr>
            <a:normAutofit fontScale="85000" lnSpcReduction="20000"/>
          </a:bodyPr>
          <a:lstStyle/>
          <a:p>
            <a:pPr marL="0" indent="0">
              <a:buNone/>
            </a:pPr>
            <a:r>
              <a:rPr lang="en-US" sz="2000" dirty="0"/>
              <a:t>You can use a file to trigger the job execution task. The </a:t>
            </a:r>
          </a:p>
          <a:p>
            <a:pPr marL="0" indent="0">
              <a:buNone/>
            </a:pPr>
            <a:r>
              <a:rPr lang="en-US" sz="2000" dirty="0"/>
              <a:t>presence of this file in a defined location will trigger the job </a:t>
            </a:r>
          </a:p>
          <a:p>
            <a:pPr marL="0" indent="0">
              <a:buNone/>
            </a:pPr>
            <a:r>
              <a:rPr lang="en-US" sz="2000" dirty="0"/>
              <a:t>execution task. This file becomes then a job trigger with no other </a:t>
            </a:r>
          </a:p>
          <a:p>
            <a:pPr marL="0" indent="0">
              <a:buNone/>
            </a:pPr>
            <a:r>
              <a:rPr lang="en-US" sz="2000" dirty="0"/>
              <a:t>purpose.</a:t>
            </a:r>
          </a:p>
          <a:p>
            <a:pPr marL="0" indent="0">
              <a:buNone/>
            </a:pPr>
            <a:endParaRPr lang="en-US" sz="2000" dirty="0"/>
          </a:p>
          <a:p>
            <a:pPr marL="0" indent="0">
              <a:buNone/>
            </a:pPr>
            <a:r>
              <a:rPr lang="en-US" sz="2000" b="1" dirty="0"/>
              <a:t>The file trigger principle is as follows: </a:t>
            </a:r>
          </a:p>
          <a:p>
            <a:pPr marL="0" indent="0">
              <a:buNone/>
            </a:pPr>
            <a:r>
              <a:rPr lang="en-US" sz="2000" dirty="0" err="1"/>
              <a:t>Talend</a:t>
            </a:r>
            <a:r>
              <a:rPr lang="en-US" sz="2000" dirty="0"/>
              <a:t> Administration Center polls the </a:t>
            </a:r>
            <a:r>
              <a:rPr lang="en-US" sz="2000" dirty="0" err="1"/>
              <a:t>JobServer</a:t>
            </a:r>
            <a:r>
              <a:rPr lang="en-US" sz="2000" dirty="0"/>
              <a:t> according to the </a:t>
            </a:r>
          </a:p>
          <a:p>
            <a:pPr marL="0" indent="0">
              <a:buNone/>
            </a:pPr>
            <a:r>
              <a:rPr lang="en-US" sz="2000" dirty="0"/>
              <a:t>Interval specified in the File trigger definition. When a file </a:t>
            </a:r>
          </a:p>
          <a:p>
            <a:pPr marL="0" indent="0">
              <a:buNone/>
            </a:pPr>
            <a:r>
              <a:rPr lang="en-US" sz="2000" dirty="0"/>
              <a:t>corresponding to the defined File mask and File situation is </a:t>
            </a:r>
          </a:p>
          <a:p>
            <a:pPr marL="0" indent="0">
              <a:buNone/>
            </a:pPr>
            <a:r>
              <a:rPr lang="en-US" sz="2000" dirty="0"/>
              <a:t>detected in the polling folder, an event is created and added to the</a:t>
            </a:r>
          </a:p>
          <a:p>
            <a:pPr marL="0" indent="0">
              <a:buNone/>
            </a:pPr>
            <a:r>
              <a:rPr lang="en-US" sz="2000" dirty="0"/>
              <a:t>event queue of the </a:t>
            </a:r>
            <a:r>
              <a:rPr lang="en-US" sz="2000" dirty="0" err="1"/>
              <a:t>JobServer</a:t>
            </a:r>
            <a:r>
              <a:rPr lang="en-US" sz="2000" dirty="0"/>
              <a:t>.</a:t>
            </a:r>
          </a:p>
          <a:p>
            <a:pPr marL="0" indent="0">
              <a:buNone/>
            </a:pPr>
            <a:r>
              <a:rPr lang="en-US" sz="2000" dirty="0"/>
              <a:t>If several files correspond to the </a:t>
            </a:r>
            <a:r>
              <a:rPr lang="en-US" sz="2000" dirty="0" err="1"/>
              <a:t>filemask</a:t>
            </a:r>
            <a:r>
              <a:rPr lang="en-US" sz="2000" dirty="0"/>
              <a:t>, then an event is added </a:t>
            </a:r>
          </a:p>
          <a:p>
            <a:pPr marL="0" indent="0">
              <a:buNone/>
            </a:pPr>
            <a:r>
              <a:rPr lang="en-US" sz="2000" dirty="0"/>
              <a:t>to the queue.</a:t>
            </a:r>
          </a:p>
          <a:p>
            <a:pPr marL="0" indent="0">
              <a:buNone/>
            </a:pPr>
            <a:endParaRPr lang="en-US" sz="2000" dirty="0"/>
          </a:p>
          <a:p>
            <a:pPr marL="0" indent="0">
              <a:buNone/>
            </a:pPr>
            <a:r>
              <a:rPr lang="en-US" sz="2000" dirty="0"/>
              <a:t>This event queue is then transferred to </a:t>
            </a:r>
            <a:r>
              <a:rPr lang="en-US" sz="2000" dirty="0" err="1"/>
              <a:t>Talend</a:t>
            </a:r>
            <a:r>
              <a:rPr lang="en-US" sz="2000" dirty="0"/>
              <a:t> Administration Center which then triggers the job task and possibly</a:t>
            </a:r>
          </a:p>
          <a:p>
            <a:pPr marL="0" indent="0">
              <a:buNone/>
            </a:pPr>
            <a:r>
              <a:rPr lang="en-US" sz="2000" dirty="0"/>
              <a:t>sends the job-defined context parameters to the execution server.</a:t>
            </a:r>
          </a:p>
        </p:txBody>
      </p:sp>
      <p:pic>
        <p:nvPicPr>
          <p:cNvPr id="3" name="Picture 2"/>
          <p:cNvPicPr>
            <a:picLocks noChangeAspect="1"/>
          </p:cNvPicPr>
          <p:nvPr/>
        </p:nvPicPr>
        <p:blipFill>
          <a:blip r:embed="rId2"/>
          <a:stretch>
            <a:fillRect/>
          </a:stretch>
        </p:blipFill>
        <p:spPr>
          <a:xfrm>
            <a:off x="7187287" y="1056068"/>
            <a:ext cx="4166513" cy="4115813"/>
          </a:xfrm>
          <a:prstGeom prst="rect">
            <a:avLst/>
          </a:prstGeom>
        </p:spPr>
      </p:pic>
    </p:spTree>
    <p:extLst>
      <p:ext uri="{BB962C8B-B14F-4D97-AF65-F5344CB8AC3E}">
        <p14:creationId xmlns:p14="http://schemas.microsoft.com/office/powerpoint/2010/main" val="2144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TIS Functional Architecture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8571" y="1056068"/>
            <a:ext cx="10754858" cy="5344732"/>
          </a:xfrm>
        </p:spPr>
      </p:pic>
    </p:spTree>
    <p:extLst>
      <p:ext uri="{BB962C8B-B14F-4D97-AF65-F5344CB8AC3E}">
        <p14:creationId xmlns:p14="http://schemas.microsoft.com/office/powerpoint/2010/main" val="19799015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t>
            </a:r>
            <a:endParaRPr lang="en-US" dirty="0"/>
          </a:p>
        </p:txBody>
      </p:sp>
      <p:sp>
        <p:nvSpPr>
          <p:cNvPr id="8" name="Content Placeholder 7"/>
          <p:cNvSpPr>
            <a:spLocks noGrp="1"/>
          </p:cNvSpPr>
          <p:nvPr>
            <p:ph idx="1"/>
          </p:nvPr>
        </p:nvSpPr>
        <p:spPr>
          <a:xfrm>
            <a:off x="1120000" y="1056068"/>
            <a:ext cx="10233800" cy="5120895"/>
          </a:xfrm>
        </p:spPr>
        <p:txBody>
          <a:bodyPr>
            <a:normAutofit/>
          </a:bodyPr>
          <a:lstStyle/>
          <a:p>
            <a:r>
              <a:rPr lang="en-US" sz="2000" dirty="0"/>
              <a:t>On the </a:t>
            </a:r>
            <a:r>
              <a:rPr lang="en-US" sz="2000" b="1" dirty="0"/>
              <a:t>Job Conductor </a:t>
            </a:r>
            <a:r>
              <a:rPr lang="en-US" sz="2000" dirty="0"/>
              <a:t>page, select the task you want to implement a trigger on.</a:t>
            </a:r>
          </a:p>
          <a:p>
            <a:r>
              <a:rPr lang="en-US" sz="2000" dirty="0"/>
              <a:t>In the </a:t>
            </a:r>
            <a:r>
              <a:rPr lang="en-US" sz="2000" b="1" dirty="0"/>
              <a:t>Triggers </a:t>
            </a:r>
            <a:r>
              <a:rPr lang="en-US" sz="2000" dirty="0"/>
              <a:t>view, click </a:t>
            </a:r>
            <a:r>
              <a:rPr lang="en-US" sz="2000" b="1" dirty="0"/>
              <a:t>Add trigger... </a:t>
            </a:r>
            <a:r>
              <a:rPr lang="en-US" sz="2000" dirty="0"/>
              <a:t>and then select </a:t>
            </a:r>
            <a:r>
              <a:rPr lang="en-US" sz="2000" b="1" dirty="0"/>
              <a:t>Add file trigger </a:t>
            </a:r>
            <a:r>
              <a:rPr lang="en-US" sz="2000" dirty="0"/>
              <a:t>from the drop-down list. The </a:t>
            </a:r>
            <a:r>
              <a:rPr lang="en-US" sz="2000" b="1" dirty="0"/>
              <a:t>File trigger </a:t>
            </a:r>
            <a:r>
              <a:rPr lang="en-US" sz="2000" dirty="0"/>
              <a:t>configuration panel opens.</a:t>
            </a:r>
          </a:p>
          <a:p>
            <a:r>
              <a:rPr lang="en-US" sz="2000" dirty="0"/>
              <a:t>Enter following information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Click </a:t>
            </a:r>
            <a:r>
              <a:rPr lang="en-US" sz="2000" b="1" dirty="0"/>
              <a:t>Save </a:t>
            </a:r>
            <a:r>
              <a:rPr lang="en-US" sz="2000" dirty="0"/>
              <a:t>to validate the File trigger configuration or </a:t>
            </a:r>
            <a:r>
              <a:rPr lang="en-US" sz="2000" b="1" dirty="0"/>
              <a:t>Cancel </a:t>
            </a:r>
            <a:r>
              <a:rPr lang="en-US" sz="2000" dirty="0"/>
              <a:t>to cancel the operation.</a:t>
            </a:r>
          </a:p>
          <a:p>
            <a:endParaRPr lang="en-US" sz="2000" dirty="0"/>
          </a:p>
          <a:p>
            <a:endParaRPr lang="en-US" sz="2000" dirty="0"/>
          </a:p>
          <a:p>
            <a:endParaRPr lang="en-US" sz="2000" dirty="0"/>
          </a:p>
        </p:txBody>
      </p:sp>
      <p:pic>
        <p:nvPicPr>
          <p:cNvPr id="2" name="Picture 1"/>
          <p:cNvPicPr>
            <a:picLocks noChangeAspect="1"/>
          </p:cNvPicPr>
          <p:nvPr/>
        </p:nvPicPr>
        <p:blipFill>
          <a:blip r:embed="rId2"/>
          <a:stretch>
            <a:fillRect/>
          </a:stretch>
        </p:blipFill>
        <p:spPr>
          <a:xfrm>
            <a:off x="2801093" y="2596304"/>
            <a:ext cx="6019800" cy="2924175"/>
          </a:xfrm>
          <a:prstGeom prst="rect">
            <a:avLst/>
          </a:prstGeom>
        </p:spPr>
      </p:pic>
      <p:pic>
        <p:nvPicPr>
          <p:cNvPr id="4" name="Picture 3"/>
          <p:cNvPicPr>
            <a:picLocks noChangeAspect="1"/>
          </p:cNvPicPr>
          <p:nvPr/>
        </p:nvPicPr>
        <p:blipFill>
          <a:blip r:embed="rId3"/>
          <a:stretch>
            <a:fillRect/>
          </a:stretch>
        </p:blipFill>
        <p:spPr>
          <a:xfrm>
            <a:off x="2801093" y="5520479"/>
            <a:ext cx="6029325" cy="228600"/>
          </a:xfrm>
          <a:prstGeom prst="rect">
            <a:avLst/>
          </a:prstGeom>
        </p:spPr>
      </p:pic>
    </p:spTree>
    <p:extLst>
      <p:ext uri="{BB962C8B-B14F-4D97-AF65-F5344CB8AC3E}">
        <p14:creationId xmlns:p14="http://schemas.microsoft.com/office/powerpoint/2010/main" val="27128864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Introduction to Big Data platform</a:t>
            </a: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endPar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ndParaRPr>
          </a:p>
        </p:txBody>
      </p:sp>
    </p:spTree>
    <p:extLst>
      <p:ext uri="{BB962C8B-B14F-4D97-AF65-F5344CB8AC3E}">
        <p14:creationId xmlns:p14="http://schemas.microsoft.com/office/powerpoint/2010/main" val="2058414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r>
              <a:rPr lang="en-US" sz="2300" b="1" dirty="0" err="1"/>
              <a:t>Talend</a:t>
            </a:r>
            <a:r>
              <a:rPr lang="en-US" sz="2300" dirty="0" err="1"/>
              <a:t>'s</a:t>
            </a:r>
            <a:r>
              <a:rPr lang="en-US" sz="2300" dirty="0"/>
              <a:t> Big Data solutions provide a powerful tool set that enables users to access, transform, move and synchronize big data by leveraging the Apache </a:t>
            </a:r>
            <a:r>
              <a:rPr lang="en-US" sz="2300" dirty="0" err="1"/>
              <a:t>Hadoop</a:t>
            </a:r>
            <a:r>
              <a:rPr lang="en-US" sz="2300" dirty="0"/>
              <a:t> Big Data Platform and makes the </a:t>
            </a:r>
            <a:r>
              <a:rPr lang="en-US" sz="2300" dirty="0" err="1"/>
              <a:t>Hadoop</a:t>
            </a:r>
            <a:r>
              <a:rPr lang="en-US" sz="2300" dirty="0"/>
              <a:t> platform ever so easy to use</a:t>
            </a:r>
          </a:p>
          <a:p>
            <a:pPr marL="0" indent="0">
              <a:buNone/>
            </a:pPr>
            <a:endParaRPr lang="en-US" sz="2300" dirty="0"/>
          </a:p>
          <a:p>
            <a:r>
              <a:rPr lang="en-US" sz="2300" b="1" dirty="0"/>
              <a:t>It </a:t>
            </a:r>
            <a:r>
              <a:rPr lang="en-US" sz="2300" dirty="0"/>
              <a:t>enables users to handle big data easily by leveraging </a:t>
            </a:r>
            <a:r>
              <a:rPr lang="en-US" sz="2300" dirty="0" err="1"/>
              <a:t>Hadoop</a:t>
            </a:r>
            <a:r>
              <a:rPr lang="en-US" sz="2300" dirty="0"/>
              <a:t> and its databases or technologies such as </a:t>
            </a:r>
            <a:r>
              <a:rPr lang="en-US" sz="2300" dirty="0" err="1"/>
              <a:t>HBase</a:t>
            </a:r>
            <a:r>
              <a:rPr lang="en-US" sz="2300" dirty="0"/>
              <a:t>, HDFS, Hive and Pig.</a:t>
            </a:r>
          </a:p>
          <a:p>
            <a:pPr marL="0" indent="0">
              <a:buNone/>
            </a:pPr>
            <a:endParaRPr lang="en-US" sz="2300" b="1" dirty="0"/>
          </a:p>
          <a:p>
            <a:r>
              <a:rPr lang="en-US" sz="2300" b="1" dirty="0" err="1"/>
              <a:t>Talend</a:t>
            </a:r>
            <a:r>
              <a:rPr lang="en-US" sz="2300" dirty="0" err="1"/>
              <a:t>'s</a:t>
            </a:r>
            <a:r>
              <a:rPr lang="en-US" sz="2300" dirty="0"/>
              <a:t> big data solutions provide comprehensive support for all the major big data platforms. </a:t>
            </a:r>
          </a:p>
          <a:p>
            <a:endParaRPr lang="en-US" sz="2300" b="1" dirty="0"/>
          </a:p>
          <a:p>
            <a:r>
              <a:rPr lang="en-US" sz="2300" b="1" dirty="0" err="1"/>
              <a:t>Talend</a:t>
            </a:r>
            <a:r>
              <a:rPr lang="en-US" sz="2300" dirty="0" err="1"/>
              <a:t>'s</a:t>
            </a:r>
            <a:r>
              <a:rPr lang="en-US" sz="2300" dirty="0"/>
              <a:t> big data components work with leading big data </a:t>
            </a:r>
            <a:r>
              <a:rPr lang="en-US" sz="2300" dirty="0" err="1"/>
              <a:t>Hadoop</a:t>
            </a:r>
            <a:r>
              <a:rPr lang="en-US" sz="2300" dirty="0"/>
              <a:t> distributions, including </a:t>
            </a:r>
            <a:r>
              <a:rPr lang="en-US" sz="2300" dirty="0" err="1"/>
              <a:t>Cloudera</a:t>
            </a:r>
            <a:r>
              <a:rPr lang="en-US" sz="2300" dirty="0"/>
              <a:t>, </a:t>
            </a:r>
            <a:r>
              <a:rPr lang="en-US" sz="2300" dirty="0" err="1"/>
              <a:t>Greenplum</a:t>
            </a:r>
            <a:r>
              <a:rPr lang="en-US" sz="2300" dirty="0"/>
              <a:t>, </a:t>
            </a:r>
            <a:r>
              <a:rPr lang="en-US" sz="2300" dirty="0" err="1"/>
              <a:t>Hortonworks</a:t>
            </a:r>
            <a:r>
              <a:rPr lang="en-US" sz="2300" dirty="0"/>
              <a:t> and </a:t>
            </a:r>
            <a:r>
              <a:rPr lang="en-US" sz="2300" dirty="0" err="1"/>
              <a:t>MapR</a:t>
            </a:r>
            <a:r>
              <a:rPr lang="en-US" sz="2300" dirty="0"/>
              <a:t>. </a:t>
            </a:r>
          </a:p>
          <a:p>
            <a:pPr marL="0" indent="0">
              <a:buNone/>
            </a:pPr>
            <a:endParaRPr lang="en-US" sz="23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err="1"/>
              <a:t>Talend</a:t>
            </a:r>
            <a:r>
              <a:rPr lang="en-US" dirty="0"/>
              <a:t> Big Data Platform</a:t>
            </a:r>
          </a:p>
        </p:txBody>
      </p:sp>
    </p:spTree>
    <p:extLst>
      <p:ext uri="{BB962C8B-B14F-4D97-AF65-F5344CB8AC3E}">
        <p14:creationId xmlns:p14="http://schemas.microsoft.com/office/powerpoint/2010/main" val="12035884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9251"/>
            <a:ext cx="7161116" cy="4927712"/>
          </a:xfrm>
        </p:spPr>
        <p:txBody>
          <a:bodyPr>
            <a:normAutofit fontScale="92500" lnSpcReduction="20000"/>
          </a:bodyPr>
          <a:lstStyle/>
          <a:p>
            <a:pPr marL="0" indent="0">
              <a:buNone/>
            </a:pPr>
            <a:r>
              <a:rPr lang="en-US" dirty="0"/>
              <a:t>Three different types of functional blocks are defined:</a:t>
            </a:r>
          </a:p>
          <a:p>
            <a:r>
              <a:rPr lang="en-US" dirty="0"/>
              <a:t>at least one Studio where you can design big data Jobs that leverage the Apache </a:t>
            </a:r>
            <a:r>
              <a:rPr lang="en-US" dirty="0" err="1"/>
              <a:t>Hadoop</a:t>
            </a:r>
            <a:r>
              <a:rPr lang="en-US" dirty="0"/>
              <a:t> platform to handle large data sets. </a:t>
            </a:r>
          </a:p>
          <a:p>
            <a:endParaRPr lang="en-US" dirty="0"/>
          </a:p>
          <a:p>
            <a:r>
              <a:rPr lang="en-US" dirty="0"/>
              <a:t>a workflow scheduler system integrated within the studio through which you can deploy, schedule, and execute big data Jobs on a </a:t>
            </a:r>
            <a:r>
              <a:rPr lang="en-US" dirty="0" err="1"/>
              <a:t>Hadoop</a:t>
            </a:r>
            <a:r>
              <a:rPr lang="en-US" dirty="0"/>
              <a:t> grid and monitor the execution status and results of the Jobs.</a:t>
            </a:r>
          </a:p>
          <a:p>
            <a:endParaRPr lang="en-US" dirty="0"/>
          </a:p>
          <a:p>
            <a:r>
              <a:rPr lang="en-US" dirty="0"/>
              <a:t>a </a:t>
            </a:r>
            <a:r>
              <a:rPr lang="en-US" dirty="0" err="1"/>
              <a:t>Hadoop</a:t>
            </a:r>
            <a:r>
              <a:rPr lang="en-US" dirty="0"/>
              <a:t> grid independent of the </a:t>
            </a:r>
            <a:r>
              <a:rPr lang="en-US" b="1" dirty="0" err="1"/>
              <a:t>Talend</a:t>
            </a:r>
            <a:r>
              <a:rPr lang="en-US" dirty="0"/>
              <a:t> system to handle large data sets.</a:t>
            </a:r>
          </a:p>
          <a:p>
            <a:pPr marL="457200" lvl="1" indent="0">
              <a:buNone/>
            </a:pPr>
            <a:endParaRPr lang="en-US"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Functional Architecture </a:t>
            </a:r>
          </a:p>
        </p:txBody>
      </p:sp>
      <p:pic>
        <p:nvPicPr>
          <p:cNvPr id="2050" name="Picture 2" descr="https://help.talend.com/images/60/bk-tp-rt_bd-studio-ug-601/big_data_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327" y="1249251"/>
            <a:ext cx="3721994" cy="480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9097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How </a:t>
            </a:r>
            <a:r>
              <a:rPr lang="en-US" dirty="0" err="1"/>
              <a:t>Talend</a:t>
            </a:r>
            <a:r>
              <a:rPr lang="en-US" dirty="0"/>
              <a:t> works with </a:t>
            </a:r>
            <a:r>
              <a:rPr lang="en-US" dirty="0" err="1"/>
              <a:t>Hadoop</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513" y="1056068"/>
            <a:ext cx="10044985" cy="5410200"/>
          </a:xfrm>
          <a:prstGeom prst="rect">
            <a:avLst/>
          </a:prstGeom>
        </p:spPr>
      </p:pic>
    </p:spTree>
    <p:extLst>
      <p:ext uri="{BB962C8B-B14F-4D97-AF65-F5344CB8AC3E}">
        <p14:creationId xmlns:p14="http://schemas.microsoft.com/office/powerpoint/2010/main" val="41781040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
        <p:nvSpPr>
          <p:cNvPr id="5" name="Content Placeholder 2"/>
          <p:cNvSpPr>
            <a:spLocks noGrp="1"/>
          </p:cNvSpPr>
          <p:nvPr>
            <p:ph idx="1"/>
          </p:nvPr>
        </p:nvSpPr>
        <p:spPr>
          <a:xfrm>
            <a:off x="1119999" y="1249251"/>
            <a:ext cx="9955831" cy="4927712"/>
          </a:xfrm>
        </p:spPr>
        <p:txBody>
          <a:bodyPr>
            <a:noAutofit/>
          </a:bodyPr>
          <a:lstStyle/>
          <a:p>
            <a:pPr marL="0" indent="0">
              <a:buNone/>
            </a:pPr>
            <a:r>
              <a:rPr lang="en-US" sz="2400" dirty="0"/>
              <a:t>In </a:t>
            </a:r>
            <a:r>
              <a:rPr lang="en-US" sz="2400" i="1" dirty="0" err="1"/>
              <a:t>Talend</a:t>
            </a:r>
            <a:r>
              <a:rPr lang="en-US" sz="2400" i="1" dirty="0"/>
              <a:t> Studio</a:t>
            </a:r>
            <a:r>
              <a:rPr lang="en-US" sz="2400" dirty="0"/>
              <a:t>, you design a </a:t>
            </a:r>
            <a:r>
              <a:rPr lang="en-US" sz="2400" dirty="0" err="1"/>
              <a:t>MapReduce</a:t>
            </a:r>
            <a:r>
              <a:rPr lang="en-US" sz="2400" dirty="0"/>
              <a:t> Job using the dedicated </a:t>
            </a:r>
            <a:r>
              <a:rPr lang="en-US" sz="2400" dirty="0" err="1"/>
              <a:t>MapReduce</a:t>
            </a:r>
            <a:r>
              <a:rPr lang="en-US" sz="2400" dirty="0"/>
              <a:t> components and configure the connection to the </a:t>
            </a:r>
            <a:r>
              <a:rPr lang="en-US" sz="2400" dirty="0" err="1"/>
              <a:t>Hadoop</a:t>
            </a:r>
            <a:r>
              <a:rPr lang="en-US" sz="2400" dirty="0"/>
              <a:t> cluster to be used.</a:t>
            </a:r>
          </a:p>
          <a:p>
            <a:pPr marL="0" indent="0">
              <a:buNone/>
            </a:pPr>
            <a:endParaRPr lang="en-US" sz="2400" dirty="0"/>
          </a:p>
          <a:p>
            <a:pPr marL="0" indent="0">
              <a:buNone/>
            </a:pPr>
            <a:r>
              <a:rPr lang="en-US" sz="2400" dirty="0"/>
              <a:t>At runtime, this configuration allows the Studio to invoke the client API provided by </a:t>
            </a:r>
            <a:r>
              <a:rPr lang="en-US" sz="2400" dirty="0" err="1"/>
              <a:t>Hadoop</a:t>
            </a:r>
            <a:r>
              <a:rPr lang="en-US" sz="2400" dirty="0"/>
              <a:t> (the API package </a:t>
            </a:r>
            <a:r>
              <a:rPr lang="en-US" sz="2400" dirty="0" err="1"/>
              <a:t>is</a:t>
            </a:r>
            <a:r>
              <a:rPr lang="en-US" sz="2400" i="1" dirty="0" err="1"/>
              <a:t>org.apache.hadoop.mapred</a:t>
            </a:r>
            <a:r>
              <a:rPr lang="en-US" sz="2400" dirty="0"/>
              <a:t>) and then to submit the </a:t>
            </a:r>
            <a:r>
              <a:rPr lang="en-US" sz="2400" dirty="0" err="1"/>
              <a:t>MapReduce</a:t>
            </a:r>
            <a:r>
              <a:rPr lang="en-US" sz="2400" dirty="0"/>
              <a:t> Job to the </a:t>
            </a:r>
            <a:r>
              <a:rPr lang="en-US" sz="2400" dirty="0" err="1"/>
              <a:t>ResouceManager</a:t>
            </a:r>
            <a:r>
              <a:rPr lang="en-US" sz="2400" dirty="0"/>
              <a:t> service of the </a:t>
            </a:r>
            <a:r>
              <a:rPr lang="en-US" sz="2400" dirty="0" err="1"/>
              <a:t>Hadoop</a:t>
            </a:r>
            <a:r>
              <a:rPr lang="en-US" sz="2400" dirty="0"/>
              <a:t> cluster being used and copy the related Job resources to the distributed file system of the same cluster.</a:t>
            </a:r>
          </a:p>
          <a:p>
            <a:pPr marL="0" indent="0">
              <a:buNone/>
            </a:pPr>
            <a:endParaRPr lang="en-US" sz="2400" dirty="0"/>
          </a:p>
          <a:p>
            <a:pPr marL="0" indent="0">
              <a:buNone/>
            </a:pPr>
            <a:r>
              <a:rPr lang="en-US" sz="2400" dirty="0"/>
              <a:t>The </a:t>
            </a:r>
            <a:r>
              <a:rPr lang="en-US" sz="2400" dirty="0" err="1"/>
              <a:t>Hadoop</a:t>
            </a:r>
            <a:r>
              <a:rPr lang="en-US" sz="2400" dirty="0"/>
              <a:t> cluster then completes the rest of the execution such as initializing the Job, generating Job ID and sending the execution progress information and the result back to the Studio.</a:t>
            </a:r>
            <a:endParaRPr lang="en-US" sz="2300" dirty="0"/>
          </a:p>
        </p:txBody>
      </p:sp>
    </p:spTree>
    <p:extLst>
      <p:ext uri="{BB962C8B-B14F-4D97-AF65-F5344CB8AC3E}">
        <p14:creationId xmlns:p14="http://schemas.microsoft.com/office/powerpoint/2010/main" val="11404012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Please Note…</a:t>
            </a:r>
          </a:p>
        </p:txBody>
      </p:sp>
      <p:sp>
        <p:nvSpPr>
          <p:cNvPr id="5" name="Content Placeholder 2"/>
          <p:cNvSpPr>
            <a:spLocks noGrp="1"/>
          </p:cNvSpPr>
          <p:nvPr>
            <p:ph idx="1"/>
          </p:nvPr>
        </p:nvSpPr>
        <p:spPr>
          <a:xfrm>
            <a:off x="1119999" y="1249251"/>
            <a:ext cx="9955831" cy="4927712"/>
          </a:xfrm>
        </p:spPr>
        <p:txBody>
          <a:bodyPr>
            <a:noAutofit/>
          </a:bodyPr>
          <a:lstStyle/>
          <a:p>
            <a:pPr marL="0" indent="0">
              <a:buNone/>
            </a:pPr>
            <a:r>
              <a:rPr lang="en-US" sz="2400" dirty="0"/>
              <a:t>Note that a </a:t>
            </a:r>
            <a:r>
              <a:rPr lang="en-US" sz="2400" b="1" dirty="0" err="1"/>
              <a:t>Talend</a:t>
            </a:r>
            <a:r>
              <a:rPr lang="en-US" sz="2400" dirty="0"/>
              <a:t> </a:t>
            </a:r>
            <a:r>
              <a:rPr lang="en-US" sz="2400" dirty="0" err="1"/>
              <a:t>MapReduce</a:t>
            </a:r>
            <a:r>
              <a:rPr lang="en-US" sz="2400" dirty="0"/>
              <a:t> Job is not equivalent to a </a:t>
            </a:r>
            <a:r>
              <a:rPr lang="en-US" sz="2400" dirty="0" err="1"/>
              <a:t>MapReduce</a:t>
            </a:r>
            <a:r>
              <a:rPr lang="en-US" sz="2400" dirty="0"/>
              <a:t> job explained in Apache's documentation about </a:t>
            </a:r>
            <a:r>
              <a:rPr lang="en-US" sz="2400" dirty="0" err="1"/>
              <a:t>MapReduce</a:t>
            </a:r>
            <a:r>
              <a:rPr lang="en-US" sz="2400" dirty="0"/>
              <a:t>.</a:t>
            </a:r>
          </a:p>
          <a:p>
            <a:pPr marL="0" indent="0">
              <a:buNone/>
            </a:pPr>
            <a:endParaRPr lang="en-US" sz="2400" dirty="0"/>
          </a:p>
          <a:p>
            <a:pPr marL="0" indent="0">
              <a:buNone/>
            </a:pPr>
            <a:r>
              <a:rPr lang="en-US" sz="2400" dirty="0"/>
              <a:t>A </a:t>
            </a:r>
            <a:r>
              <a:rPr lang="en-US" sz="2400" b="1" dirty="0" err="1"/>
              <a:t>Talend</a:t>
            </a:r>
            <a:r>
              <a:rPr lang="en-US" sz="2400" dirty="0"/>
              <a:t> </a:t>
            </a:r>
            <a:r>
              <a:rPr lang="en-US" sz="2400" dirty="0" err="1"/>
              <a:t>MapReduce</a:t>
            </a:r>
            <a:r>
              <a:rPr lang="en-US" sz="2400" dirty="0"/>
              <a:t> Job generates one or several </a:t>
            </a:r>
            <a:r>
              <a:rPr lang="en-US" sz="2400" dirty="0" err="1"/>
              <a:t>MapReduce</a:t>
            </a:r>
            <a:r>
              <a:rPr lang="en-US" sz="2400" dirty="0"/>
              <a:t> programs (jobs in Apache's sense), depending on the way you design </a:t>
            </a:r>
            <a:r>
              <a:rPr lang="en-US" sz="2400" dirty="0" err="1"/>
              <a:t>the</a:t>
            </a:r>
            <a:r>
              <a:rPr lang="en-US" sz="2400" b="1" dirty="0" err="1"/>
              <a:t>Talend</a:t>
            </a:r>
            <a:r>
              <a:rPr lang="en-US" sz="2400" dirty="0"/>
              <a:t> Job in the workspace of the Studio. </a:t>
            </a:r>
          </a:p>
          <a:p>
            <a:pPr marL="0" indent="0">
              <a:buNone/>
            </a:pPr>
            <a:endParaRPr lang="en-US" sz="2400" dirty="0"/>
          </a:p>
          <a:p>
            <a:pPr marL="0" indent="0">
              <a:buNone/>
            </a:pPr>
            <a:r>
              <a:rPr lang="en-US" sz="2400" dirty="0"/>
              <a:t>When you create the Job, the progress bars that appear with the </a:t>
            </a:r>
            <a:r>
              <a:rPr lang="en-US" sz="2400" dirty="0" err="1"/>
              <a:t>MapReduce</a:t>
            </a:r>
            <a:r>
              <a:rPr lang="en-US" sz="2400" dirty="0"/>
              <a:t> components dropped in the workspace indicate how the </a:t>
            </a:r>
            <a:r>
              <a:rPr lang="en-US" sz="2400" dirty="0" err="1"/>
              <a:t>MapReduce</a:t>
            </a:r>
            <a:r>
              <a:rPr lang="en-US" sz="2400" dirty="0"/>
              <a:t> programs are generated and the execution progress of each map or reduce computation.</a:t>
            </a:r>
            <a:endParaRPr lang="en-US" sz="2300" dirty="0"/>
          </a:p>
        </p:txBody>
      </p:sp>
    </p:spTree>
    <p:extLst>
      <p:ext uri="{BB962C8B-B14F-4D97-AF65-F5344CB8AC3E}">
        <p14:creationId xmlns:p14="http://schemas.microsoft.com/office/powerpoint/2010/main" val="42130784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71834"/>
            <a:ext cx="7611876" cy="4351338"/>
          </a:xfrm>
        </p:spPr>
        <p:txBody>
          <a:bodyPr>
            <a:normAutofit/>
          </a:bodyPr>
          <a:lstStyle/>
          <a:p>
            <a:pPr marL="0" indent="0">
              <a:buNone/>
            </a:pPr>
            <a:r>
              <a:rPr lang="en-US" dirty="0" err="1"/>
              <a:t>Talend</a:t>
            </a:r>
            <a:r>
              <a:rPr lang="en-US" dirty="0"/>
              <a:t> Big data platform offers wide range of components to work with HDFS seamlessly. </a:t>
            </a:r>
          </a:p>
          <a:p>
            <a:pPr marL="0" indent="0">
              <a:buNone/>
            </a:pPr>
            <a:endParaRPr lang="en-US" dirty="0"/>
          </a:p>
          <a:p>
            <a:pPr marL="0" indent="0">
              <a:buNone/>
            </a:pPr>
            <a:r>
              <a:rPr lang="en-US" dirty="0"/>
              <a:t>Component parameters are similar to other components available. </a:t>
            </a:r>
          </a:p>
          <a:p>
            <a:pPr marL="0" indent="0">
              <a:buNone/>
            </a:pPr>
            <a:endParaRPr lang="en-US" dirty="0"/>
          </a:p>
          <a:p>
            <a:pPr marL="0" indent="0">
              <a:buNone/>
            </a:pPr>
            <a:r>
              <a:rPr lang="en-US" dirty="0"/>
              <a:t>The components are primarily designed to access HDFS through TIS, they do not have capability to execute </a:t>
            </a:r>
            <a:r>
              <a:rPr lang="en-US" dirty="0" err="1"/>
              <a:t>MapReduce</a:t>
            </a:r>
            <a:r>
              <a:rPr lang="en-US" dirty="0"/>
              <a:t> job on cluster</a:t>
            </a:r>
          </a:p>
          <a:p>
            <a:pPr marL="0" indent="0">
              <a:buNone/>
            </a:pPr>
            <a:endParaRPr lang="en-US"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HDFS components</a:t>
            </a:r>
          </a:p>
        </p:txBody>
      </p:sp>
      <p:pic>
        <p:nvPicPr>
          <p:cNvPr id="2" name="Picture 1"/>
          <p:cNvPicPr>
            <a:picLocks noChangeAspect="1"/>
          </p:cNvPicPr>
          <p:nvPr/>
        </p:nvPicPr>
        <p:blipFill>
          <a:blip r:embed="rId2"/>
          <a:stretch>
            <a:fillRect/>
          </a:stretch>
        </p:blipFill>
        <p:spPr>
          <a:xfrm>
            <a:off x="8873544" y="594685"/>
            <a:ext cx="2660628" cy="6063691"/>
          </a:xfrm>
          <a:prstGeom prst="rect">
            <a:avLst/>
          </a:prstGeom>
        </p:spPr>
      </p:pic>
      <p:sp>
        <p:nvSpPr>
          <p:cNvPr id="5" name="Right Arrow 4"/>
          <p:cNvSpPr/>
          <p:nvPr/>
        </p:nvSpPr>
        <p:spPr>
          <a:xfrm>
            <a:off x="8270718" y="2234529"/>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1394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71834"/>
            <a:ext cx="7611876" cy="4351338"/>
          </a:xfrm>
        </p:spPr>
        <p:txBody>
          <a:bodyPr>
            <a:normAutofit fontScale="92500" lnSpcReduction="20000"/>
          </a:bodyPr>
          <a:lstStyle/>
          <a:p>
            <a:pPr marL="0" indent="0">
              <a:buNone/>
            </a:pPr>
            <a:r>
              <a:rPr lang="en-US" dirty="0"/>
              <a:t>These components are part of the Map/Reduce components provided by </a:t>
            </a:r>
            <a:r>
              <a:rPr lang="en-US" b="1" dirty="0" err="1"/>
              <a:t>Talend</a:t>
            </a:r>
            <a:r>
              <a:rPr lang="en-US" dirty="0"/>
              <a:t> and are grouped in the </a:t>
            </a:r>
            <a:r>
              <a:rPr lang="en-US" b="1" dirty="0" err="1"/>
              <a:t>MapReduce</a:t>
            </a:r>
            <a:r>
              <a:rPr lang="en-US" dirty="0"/>
              <a:t> family of the </a:t>
            </a:r>
            <a:r>
              <a:rPr lang="en-US" b="1" dirty="0"/>
              <a:t>Palette</a:t>
            </a:r>
            <a:r>
              <a:rPr lang="en-US" dirty="0"/>
              <a:t>. </a:t>
            </a:r>
          </a:p>
          <a:p>
            <a:pPr marL="0" indent="0">
              <a:buNone/>
            </a:pPr>
            <a:endParaRPr lang="en-US" dirty="0"/>
          </a:p>
          <a:p>
            <a:pPr marL="0" indent="0">
              <a:buNone/>
            </a:pPr>
            <a:r>
              <a:rPr lang="en-US" dirty="0"/>
              <a:t>This family, as well as the other Map/Reduce components, becomes available only when you are creating a Map/Reduce Job.</a:t>
            </a:r>
          </a:p>
          <a:p>
            <a:pPr marL="0" indent="0">
              <a:buNone/>
            </a:pPr>
            <a:endParaRPr lang="en-US" dirty="0"/>
          </a:p>
          <a:p>
            <a:pPr marL="0" indent="0">
              <a:buNone/>
            </a:pPr>
            <a:r>
              <a:rPr lang="en-US" dirty="0"/>
              <a:t>Basic transformation like filter, sort, aggregate, Join &amp; </a:t>
            </a:r>
            <a:r>
              <a:rPr lang="en-US" dirty="0" err="1"/>
              <a:t>tMap</a:t>
            </a:r>
            <a:r>
              <a:rPr lang="en-US" dirty="0"/>
              <a:t> are available as a part of </a:t>
            </a:r>
            <a:r>
              <a:rPr lang="en-US" dirty="0" err="1"/>
              <a:t>MapReduce</a:t>
            </a:r>
            <a:r>
              <a:rPr lang="en-US" dirty="0"/>
              <a:t> components</a:t>
            </a:r>
            <a:br>
              <a:rPr lang="en-US" dirty="0"/>
            </a:br>
            <a:endParaRPr lang="en-US"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err="1"/>
              <a:t>MapReduce</a:t>
            </a:r>
            <a:r>
              <a:rPr lang="en-US" dirty="0"/>
              <a:t> components</a:t>
            </a:r>
          </a:p>
        </p:txBody>
      </p:sp>
      <p:pic>
        <p:nvPicPr>
          <p:cNvPr id="6" name="Picture 5"/>
          <p:cNvPicPr>
            <a:picLocks noChangeAspect="1"/>
          </p:cNvPicPr>
          <p:nvPr/>
        </p:nvPicPr>
        <p:blipFill>
          <a:blip r:embed="rId2"/>
          <a:stretch>
            <a:fillRect/>
          </a:stretch>
        </p:blipFill>
        <p:spPr>
          <a:xfrm>
            <a:off x="9028091" y="710596"/>
            <a:ext cx="2820472" cy="5664446"/>
          </a:xfrm>
          <a:prstGeom prst="rect">
            <a:avLst/>
          </a:prstGeom>
        </p:spPr>
      </p:pic>
      <p:sp>
        <p:nvSpPr>
          <p:cNvPr id="5" name="Right Arrow 4"/>
          <p:cNvSpPr/>
          <p:nvPr/>
        </p:nvSpPr>
        <p:spPr>
          <a:xfrm>
            <a:off x="8277926" y="2350439"/>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8070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a:bodyPr>
          <a:lstStyle/>
          <a:p>
            <a:pPr marL="0" indent="0">
              <a:buNone/>
            </a:pPr>
            <a:r>
              <a:rPr lang="en-US" sz="2000" dirty="0"/>
              <a:t>Before being able to run a </a:t>
            </a:r>
            <a:r>
              <a:rPr lang="en-US" sz="2000" b="1" dirty="0" err="1"/>
              <a:t>Talend</a:t>
            </a:r>
            <a:r>
              <a:rPr lang="en-US" sz="2000" dirty="0"/>
              <a:t> </a:t>
            </a:r>
            <a:r>
              <a:rPr lang="en-US" sz="2000" dirty="0" err="1"/>
              <a:t>MapReduce</a:t>
            </a:r>
            <a:r>
              <a:rPr lang="en-US" sz="2000" dirty="0"/>
              <a:t> Job, you need to configure its connection to </a:t>
            </a:r>
            <a:r>
              <a:rPr lang="en-US" sz="2000" dirty="0" err="1"/>
              <a:t>Hadoop</a:t>
            </a:r>
            <a:r>
              <a:rPr lang="en-US" sz="2000" dirty="0"/>
              <a:t>. To do this, proceed as follows:</a:t>
            </a:r>
          </a:p>
          <a:p>
            <a:pPr marL="0" indent="0">
              <a:buNone/>
            </a:pPr>
            <a:r>
              <a:rPr lang="en-US" sz="2000" dirty="0"/>
              <a:t>From the </a:t>
            </a:r>
            <a:r>
              <a:rPr lang="en-US" sz="2000" b="1" dirty="0"/>
              <a:t>Repository</a:t>
            </a:r>
            <a:r>
              <a:rPr lang="en-US" sz="2000" dirty="0"/>
              <a:t> tree view of the </a:t>
            </a:r>
            <a:r>
              <a:rPr lang="en-US" sz="2000" b="1" dirty="0"/>
              <a:t>Integration</a:t>
            </a:r>
            <a:r>
              <a:rPr lang="en-US" sz="2000" dirty="0"/>
              <a:t> perspective of the Studio, double-click the </a:t>
            </a:r>
            <a:r>
              <a:rPr lang="en-US" sz="2000" dirty="0" err="1"/>
              <a:t>MapReduce</a:t>
            </a:r>
            <a:r>
              <a:rPr lang="en-US" sz="2000" dirty="0"/>
              <a:t> Job you have created and want to run so as to open it on the workspace.</a:t>
            </a:r>
          </a:p>
          <a:p>
            <a:pPr marL="0" indent="0">
              <a:buNone/>
            </a:pPr>
            <a:r>
              <a:rPr lang="en-US" sz="2000" dirty="0"/>
              <a:t>Click the </a:t>
            </a:r>
            <a:r>
              <a:rPr lang="en-US" sz="2000" b="1" dirty="0"/>
              <a:t>Run</a:t>
            </a:r>
            <a:r>
              <a:rPr lang="en-US" sz="2000" dirty="0"/>
              <a:t> tab to open its view and click the </a:t>
            </a:r>
            <a:r>
              <a:rPr lang="en-US" sz="2000" b="1" dirty="0" err="1"/>
              <a:t>Hadoop</a:t>
            </a:r>
            <a:r>
              <a:rPr lang="en-US" sz="2000" b="1" dirty="0"/>
              <a:t> configuration</a:t>
            </a:r>
            <a:r>
              <a:rPr lang="en-US" sz="2000" dirty="0"/>
              <a:t> tab.</a:t>
            </a:r>
            <a:br>
              <a:rPr lang="en-US" sz="2000" dirty="0"/>
            </a:br>
            <a:endParaRPr lang="en-US" sz="20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Configure </a:t>
            </a:r>
            <a:r>
              <a:rPr lang="en-US" dirty="0" err="1"/>
              <a:t>Hadoop</a:t>
            </a:r>
            <a:r>
              <a:rPr lang="en-US" dirty="0"/>
              <a:t> connection</a:t>
            </a:r>
          </a:p>
        </p:txBody>
      </p:sp>
      <p:pic>
        <p:nvPicPr>
          <p:cNvPr id="6" name="Picture 5"/>
          <p:cNvPicPr>
            <a:picLocks noChangeAspect="1"/>
          </p:cNvPicPr>
          <p:nvPr/>
        </p:nvPicPr>
        <p:blipFill>
          <a:blip r:embed="rId2"/>
          <a:stretch>
            <a:fillRect/>
          </a:stretch>
        </p:blipFill>
        <p:spPr>
          <a:xfrm>
            <a:off x="2262722" y="3083148"/>
            <a:ext cx="7362825" cy="3009900"/>
          </a:xfrm>
          <a:prstGeom prst="rect">
            <a:avLst/>
          </a:prstGeom>
        </p:spPr>
      </p:pic>
    </p:spTree>
    <p:extLst>
      <p:ext uri="{BB962C8B-B14F-4D97-AF65-F5344CB8AC3E}">
        <p14:creationId xmlns:p14="http://schemas.microsoft.com/office/powerpoint/2010/main" val="985133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89952"/>
            <a:ext cx="10515600" cy="5665393"/>
          </a:xfrm>
        </p:spPr>
      </p:pic>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TIS Interface</a:t>
            </a:r>
          </a:p>
        </p:txBody>
      </p:sp>
    </p:spTree>
    <p:extLst>
      <p:ext uri="{BB962C8B-B14F-4D97-AF65-F5344CB8AC3E}">
        <p14:creationId xmlns:p14="http://schemas.microsoft.com/office/powerpoint/2010/main" val="698893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57635" y="564580"/>
            <a:ext cx="2884866" cy="5952130"/>
          </a:xfrm>
          <a:prstGeom prst="rect">
            <a:avLst/>
          </a:prstGeom>
        </p:spPr>
      </p:pic>
      <p:sp>
        <p:nvSpPr>
          <p:cNvPr id="3" name="Content Placeholder 2"/>
          <p:cNvSpPr>
            <a:spLocks noGrp="1"/>
          </p:cNvSpPr>
          <p:nvPr>
            <p:ph idx="1"/>
          </p:nvPr>
        </p:nvSpPr>
        <p:spPr>
          <a:xfrm>
            <a:off x="838200" y="1271834"/>
            <a:ext cx="7611876" cy="4351338"/>
          </a:xfrm>
        </p:spPr>
        <p:txBody>
          <a:bodyPr>
            <a:normAutofit/>
          </a:bodyPr>
          <a:lstStyle/>
          <a:p>
            <a:pPr marL="0" indent="0">
              <a:buNone/>
            </a:pPr>
            <a:r>
              <a:rPr lang="en-US" dirty="0" err="1"/>
              <a:t>Talend</a:t>
            </a:r>
            <a:r>
              <a:rPr lang="en-US" dirty="0"/>
              <a:t> Big data platform offers wide range of components to work with PIG seamlessly. </a:t>
            </a:r>
          </a:p>
          <a:p>
            <a:pPr marL="0" indent="0">
              <a:buNone/>
            </a:pPr>
            <a:endParaRPr lang="en-US" dirty="0"/>
          </a:p>
          <a:p>
            <a:pPr marL="0" indent="0">
              <a:buNone/>
            </a:pPr>
            <a:r>
              <a:rPr lang="en-US" dirty="0"/>
              <a:t>Similar to native PIG, </a:t>
            </a:r>
            <a:r>
              <a:rPr lang="en-US" dirty="0" err="1"/>
              <a:t>Talend</a:t>
            </a:r>
            <a:r>
              <a:rPr lang="en-US" dirty="0"/>
              <a:t> components also offer two execution modes for PIG components –</a:t>
            </a:r>
          </a:p>
          <a:p>
            <a:pPr lvl="1"/>
            <a:r>
              <a:rPr lang="en-US" dirty="0"/>
              <a:t>Local</a:t>
            </a:r>
          </a:p>
          <a:p>
            <a:pPr lvl="1"/>
            <a:r>
              <a:rPr lang="en-US" dirty="0" err="1"/>
              <a:t>MapReduce</a:t>
            </a:r>
            <a:endParaRPr lang="en-US" dirty="0"/>
          </a:p>
          <a:p>
            <a:pPr marL="0" indent="0">
              <a:buNone/>
            </a:pPr>
            <a:r>
              <a:rPr lang="en-US" dirty="0"/>
              <a:t>Unlike HDFS components, PIG components will execute a </a:t>
            </a:r>
            <a:r>
              <a:rPr lang="en-US" dirty="0" err="1"/>
              <a:t>MapReduce</a:t>
            </a:r>
            <a:r>
              <a:rPr lang="en-US" dirty="0"/>
              <a:t> job if said execution mode is selected</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PIG components</a:t>
            </a:r>
          </a:p>
        </p:txBody>
      </p:sp>
      <p:sp>
        <p:nvSpPr>
          <p:cNvPr id="5" name="Right Arrow 4"/>
          <p:cNvSpPr/>
          <p:nvPr/>
        </p:nvSpPr>
        <p:spPr>
          <a:xfrm>
            <a:off x="8078303" y="2002709"/>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83751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43975" y="704302"/>
            <a:ext cx="2878831" cy="5812407"/>
          </a:xfrm>
          <a:prstGeom prst="rect">
            <a:avLst/>
          </a:prstGeom>
        </p:spPr>
      </p:pic>
      <p:sp>
        <p:nvSpPr>
          <p:cNvPr id="3" name="Content Placeholder 2"/>
          <p:cNvSpPr>
            <a:spLocks noGrp="1"/>
          </p:cNvSpPr>
          <p:nvPr>
            <p:ph idx="1"/>
          </p:nvPr>
        </p:nvSpPr>
        <p:spPr>
          <a:xfrm>
            <a:off x="838200" y="1271834"/>
            <a:ext cx="7611876" cy="4351338"/>
          </a:xfrm>
        </p:spPr>
        <p:txBody>
          <a:bodyPr>
            <a:normAutofit fontScale="92500"/>
          </a:bodyPr>
          <a:lstStyle/>
          <a:p>
            <a:r>
              <a:rPr lang="en-US" dirty="0"/>
              <a:t>Apache Hive is a data warehouse infrastructure build on top of Hive, </a:t>
            </a:r>
            <a:r>
              <a:rPr lang="en-US" dirty="0" err="1"/>
              <a:t>originall</a:t>
            </a:r>
            <a:r>
              <a:rPr lang="en-US" dirty="0"/>
              <a:t> developed by Facebook.</a:t>
            </a:r>
          </a:p>
          <a:p>
            <a:pPr marL="0" indent="0">
              <a:buNone/>
            </a:pPr>
            <a:endParaRPr lang="en-US" dirty="0"/>
          </a:p>
          <a:p>
            <a:r>
              <a:rPr lang="en-US" dirty="0"/>
              <a:t>By default, this component uses the </a:t>
            </a:r>
            <a:r>
              <a:rPr lang="en-US" dirty="0" err="1"/>
              <a:t>HortonWorks</a:t>
            </a:r>
            <a:r>
              <a:rPr lang="en-US" dirty="0"/>
              <a:t> distribution of Apache </a:t>
            </a:r>
            <a:r>
              <a:rPr lang="en-US" dirty="0" err="1"/>
              <a:t>Hadoop</a:t>
            </a:r>
            <a:r>
              <a:rPr lang="en-US" dirty="0"/>
              <a:t>. You may select alternative distributions from the drop-</a:t>
            </a:r>
            <a:r>
              <a:rPr lang="en-US" dirty="0" err="1"/>
              <a:t>dpwn</a:t>
            </a:r>
            <a:r>
              <a:rPr lang="en-US" dirty="0"/>
              <a:t> list</a:t>
            </a:r>
          </a:p>
          <a:p>
            <a:pPr marL="0" indent="0">
              <a:buNone/>
            </a:pPr>
            <a:endParaRPr lang="en-US" dirty="0"/>
          </a:p>
          <a:p>
            <a:r>
              <a:rPr lang="en-US" dirty="0"/>
              <a:t> You will then need to select the Hive version that you would like to use with this distribution . </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Hive components</a:t>
            </a:r>
          </a:p>
        </p:txBody>
      </p:sp>
      <p:sp>
        <p:nvSpPr>
          <p:cNvPr id="5" name="Right Arrow 4"/>
          <p:cNvSpPr/>
          <p:nvPr/>
        </p:nvSpPr>
        <p:spPr>
          <a:xfrm>
            <a:off x="8198767" y="1783768"/>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3826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71834"/>
            <a:ext cx="7611876" cy="4351338"/>
          </a:xfrm>
        </p:spPr>
        <p:txBody>
          <a:bodyPr>
            <a:normAutofit fontScale="92500"/>
          </a:bodyPr>
          <a:lstStyle/>
          <a:p>
            <a:r>
              <a:rPr lang="en-US" dirty="0"/>
              <a:t>Apache Hive is a data warehouse infrastructure build on top of Hive, </a:t>
            </a:r>
            <a:r>
              <a:rPr lang="en-US" dirty="0" err="1"/>
              <a:t>originall</a:t>
            </a:r>
            <a:r>
              <a:rPr lang="en-US" dirty="0"/>
              <a:t> developed by Facebook.</a:t>
            </a:r>
          </a:p>
          <a:p>
            <a:pPr marL="0" indent="0">
              <a:buNone/>
            </a:pPr>
            <a:endParaRPr lang="en-US" dirty="0"/>
          </a:p>
          <a:p>
            <a:r>
              <a:rPr lang="en-US" dirty="0"/>
              <a:t>By default, this component uses the </a:t>
            </a:r>
            <a:r>
              <a:rPr lang="en-US" dirty="0" err="1"/>
              <a:t>HortonWorks</a:t>
            </a:r>
            <a:r>
              <a:rPr lang="en-US" dirty="0"/>
              <a:t> distribution of Apache </a:t>
            </a:r>
            <a:r>
              <a:rPr lang="en-US" dirty="0" err="1"/>
              <a:t>Hadoop</a:t>
            </a:r>
            <a:r>
              <a:rPr lang="en-US" dirty="0"/>
              <a:t>. You may select alternative distributions from the drop-</a:t>
            </a:r>
            <a:r>
              <a:rPr lang="en-US" dirty="0" err="1"/>
              <a:t>dpwn</a:t>
            </a:r>
            <a:r>
              <a:rPr lang="en-US" dirty="0"/>
              <a:t> list</a:t>
            </a:r>
          </a:p>
          <a:p>
            <a:pPr marL="0" indent="0">
              <a:buNone/>
            </a:pPr>
            <a:endParaRPr lang="en-US" dirty="0"/>
          </a:p>
          <a:p>
            <a:r>
              <a:rPr lang="en-US" dirty="0"/>
              <a:t> You will then need to select the Hive version that you would like to use with this distribution . </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err="1"/>
              <a:t>Sqoop</a:t>
            </a:r>
            <a:r>
              <a:rPr lang="en-US" dirty="0"/>
              <a:t> components</a:t>
            </a:r>
          </a:p>
        </p:txBody>
      </p:sp>
      <p:sp>
        <p:nvSpPr>
          <p:cNvPr id="5" name="Right Arrow 4"/>
          <p:cNvSpPr/>
          <p:nvPr/>
        </p:nvSpPr>
        <p:spPr>
          <a:xfrm>
            <a:off x="8198767" y="1783768"/>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9121082" y="584066"/>
            <a:ext cx="2791875" cy="6061433"/>
          </a:xfrm>
          <a:prstGeom prst="rect">
            <a:avLst/>
          </a:prstGeom>
        </p:spPr>
      </p:pic>
    </p:spTree>
    <p:extLst>
      <p:ext uri="{BB962C8B-B14F-4D97-AF65-F5344CB8AC3E}">
        <p14:creationId xmlns:p14="http://schemas.microsoft.com/office/powerpoint/2010/main" val="15078188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sz="6000" dirty="0"/>
            </a:br>
            <a:r>
              <a:rPr lang="en-US" sz="6000" dirty="0" err="1"/>
              <a:t>Talend</a:t>
            </a:r>
            <a:r>
              <a:rPr lang="en-US" sz="6000" dirty="0"/>
              <a:t> Data Quality… Overview</a:t>
            </a: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endPar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ndParaRPr>
          </a:p>
        </p:txBody>
      </p:sp>
    </p:spTree>
    <p:extLst>
      <p:ext uri="{BB962C8B-B14F-4D97-AF65-F5344CB8AC3E}">
        <p14:creationId xmlns:p14="http://schemas.microsoft.com/office/powerpoint/2010/main" val="27233190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71834"/>
            <a:ext cx="7611876" cy="5244876"/>
          </a:xfrm>
        </p:spPr>
        <p:txBody>
          <a:bodyPr>
            <a:normAutofit fontScale="77500" lnSpcReduction="20000"/>
          </a:bodyPr>
          <a:lstStyle/>
          <a:p>
            <a:pPr marL="0" indent="0">
              <a:buNone/>
            </a:pPr>
            <a:r>
              <a:rPr lang="en-US" dirty="0"/>
              <a:t>Industry’s first open source data profiling software </a:t>
            </a:r>
          </a:p>
          <a:p>
            <a:pPr lvl="1"/>
            <a:r>
              <a:rPr lang="en-US" dirty="0"/>
              <a:t>Examine data contained in data sources</a:t>
            </a:r>
          </a:p>
          <a:p>
            <a:pPr lvl="1"/>
            <a:r>
              <a:rPr lang="en-US" dirty="0"/>
              <a:t>Collect information and statistics about the data</a:t>
            </a:r>
          </a:p>
          <a:p>
            <a:pPr marL="0" indent="0">
              <a:buNone/>
            </a:pPr>
            <a:endParaRPr lang="en-US" dirty="0"/>
          </a:p>
          <a:p>
            <a:pPr marL="0" indent="0">
              <a:buNone/>
            </a:pPr>
            <a:r>
              <a:rPr lang="en-US" b="1" dirty="0"/>
              <a:t>Features</a:t>
            </a:r>
          </a:p>
          <a:p>
            <a:pPr lvl="1"/>
            <a:r>
              <a:rPr lang="en-US" dirty="0"/>
              <a:t>Metadata discovery</a:t>
            </a:r>
          </a:p>
          <a:p>
            <a:pPr lvl="1"/>
            <a:r>
              <a:rPr lang="en-US" dirty="0"/>
              <a:t>Statistics</a:t>
            </a:r>
          </a:p>
          <a:p>
            <a:pPr lvl="1"/>
            <a:r>
              <a:rPr lang="en-US" dirty="0"/>
              <a:t>Data validation</a:t>
            </a:r>
          </a:p>
          <a:p>
            <a:pPr marL="0" indent="0">
              <a:buNone/>
            </a:pPr>
            <a:endParaRPr lang="en-US" b="1" dirty="0"/>
          </a:p>
          <a:p>
            <a:pPr marL="0" indent="0">
              <a:buNone/>
            </a:pPr>
            <a:r>
              <a:rPr lang="en-US" b="1" dirty="0"/>
              <a:t>Key Benefits</a:t>
            </a:r>
          </a:p>
          <a:p>
            <a:r>
              <a:rPr lang="en-US" dirty="0"/>
              <a:t>Discover level of quality of data</a:t>
            </a:r>
          </a:p>
          <a:p>
            <a:r>
              <a:rPr lang="en-US" dirty="0"/>
              <a:t>Understand data characteristics</a:t>
            </a:r>
          </a:p>
          <a:p>
            <a:r>
              <a:rPr lang="en-US" dirty="0"/>
              <a:t>Identify potential problems before beginning data projects</a:t>
            </a:r>
          </a:p>
          <a:p>
            <a:r>
              <a:rPr lang="en-US" dirty="0"/>
              <a:t>Reduce time and resources needed to find problematic data </a:t>
            </a:r>
          </a:p>
          <a:p>
            <a:r>
              <a:rPr lang="en-US" dirty="0"/>
              <a:t>Allow business analyst to have more control of maintenance and data management  </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err="1"/>
              <a:t>Talend</a:t>
            </a:r>
            <a:r>
              <a:rPr lang="en-US" dirty="0"/>
              <a:t> Open Profiler</a:t>
            </a:r>
          </a:p>
        </p:txBody>
      </p:sp>
      <p:pic>
        <p:nvPicPr>
          <p:cNvPr id="2" name="Picture 1"/>
          <p:cNvPicPr>
            <a:picLocks noChangeAspect="1"/>
          </p:cNvPicPr>
          <p:nvPr/>
        </p:nvPicPr>
        <p:blipFill>
          <a:blip r:embed="rId2"/>
          <a:stretch>
            <a:fillRect/>
          </a:stretch>
        </p:blipFill>
        <p:spPr>
          <a:xfrm>
            <a:off x="6559967" y="1665332"/>
            <a:ext cx="5203928" cy="3254397"/>
          </a:xfrm>
          <a:prstGeom prst="rect">
            <a:avLst/>
          </a:prstGeom>
        </p:spPr>
      </p:pic>
      <p:pic>
        <p:nvPicPr>
          <p:cNvPr id="9220" name="Picture 4" descr="http://bigdatadimension.com/images/icon-d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516" y="2499730"/>
            <a:ext cx="1504950" cy="134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258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71834"/>
            <a:ext cx="7611876" cy="5244876"/>
          </a:xfrm>
        </p:spPr>
        <p:txBody>
          <a:bodyPr>
            <a:normAutofit fontScale="85000" lnSpcReduction="20000"/>
          </a:bodyPr>
          <a:lstStyle/>
          <a:p>
            <a:pPr marL="0" indent="0">
              <a:buNone/>
            </a:pPr>
            <a:r>
              <a:rPr lang="en-US" dirty="0"/>
              <a:t>Subscription service, extends </a:t>
            </a:r>
            <a:r>
              <a:rPr lang="en-US" dirty="0" err="1"/>
              <a:t>Talend</a:t>
            </a:r>
            <a:r>
              <a:rPr lang="en-US" dirty="0"/>
              <a:t> </a:t>
            </a:r>
          </a:p>
          <a:p>
            <a:pPr marL="0" indent="0">
              <a:buNone/>
            </a:pPr>
            <a:endParaRPr lang="en-US" dirty="0"/>
          </a:p>
          <a:p>
            <a:pPr marL="0" indent="0">
              <a:buNone/>
            </a:pPr>
            <a:r>
              <a:rPr lang="en-US" b="1" dirty="0"/>
              <a:t>Data Profiler</a:t>
            </a:r>
          </a:p>
          <a:p>
            <a:pPr lvl="1"/>
            <a:r>
              <a:rPr lang="en-US" b="1" dirty="0"/>
              <a:t>Discover and assess quality of data</a:t>
            </a:r>
          </a:p>
          <a:p>
            <a:pPr lvl="1"/>
            <a:r>
              <a:rPr lang="en-US" b="1" dirty="0"/>
              <a:t>Trace history of data quality </a:t>
            </a:r>
          </a:p>
          <a:p>
            <a:pPr marL="0" indent="0">
              <a:buNone/>
            </a:pPr>
            <a:endParaRPr lang="en-US" b="1" dirty="0"/>
          </a:p>
          <a:p>
            <a:pPr marL="0" indent="0">
              <a:buNone/>
            </a:pPr>
            <a:r>
              <a:rPr lang="en-US" b="1" dirty="0"/>
              <a:t>Data Cleanser</a:t>
            </a:r>
          </a:p>
          <a:p>
            <a:r>
              <a:rPr lang="en-US" dirty="0"/>
              <a:t>Transform data to improve its quality</a:t>
            </a:r>
          </a:p>
          <a:p>
            <a:r>
              <a:rPr lang="en-US" dirty="0"/>
              <a:t>Eliminate or recycle erroneous records </a:t>
            </a:r>
          </a:p>
          <a:p>
            <a:r>
              <a:rPr lang="en-US" dirty="0"/>
              <a:t>Correct bad data</a:t>
            </a:r>
          </a:p>
          <a:p>
            <a:r>
              <a:rPr lang="en-US" dirty="0"/>
              <a:t>Interface with:</a:t>
            </a:r>
          </a:p>
          <a:p>
            <a:pPr lvl="1"/>
            <a:r>
              <a:rPr lang="en-US" dirty="0"/>
              <a:t>Name, address &amp; Phone validation databases </a:t>
            </a:r>
          </a:p>
          <a:p>
            <a:pPr lvl="1"/>
            <a:r>
              <a:rPr lang="en-US" dirty="0"/>
              <a:t>Synonym tables and lookup data</a:t>
            </a:r>
          </a:p>
          <a:p>
            <a:pPr lvl="1"/>
            <a:r>
              <a:rPr lang="en-US" dirty="0"/>
              <a:t>External data cleansing routines</a:t>
            </a:r>
          </a:p>
          <a:p>
            <a:r>
              <a:rPr lang="en-US" dirty="0"/>
              <a:t>Filtering / Correction / Enrichment</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err="1"/>
              <a:t>Talend</a:t>
            </a:r>
            <a:r>
              <a:rPr lang="en-US" dirty="0"/>
              <a:t> Data Quality…</a:t>
            </a:r>
          </a:p>
        </p:txBody>
      </p:sp>
      <p:pic>
        <p:nvPicPr>
          <p:cNvPr id="9220" name="Picture 4" descr="http://bigdatadimension.com/images/icon-d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2989" y="2383821"/>
            <a:ext cx="1504950" cy="13430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821666" y="1506829"/>
            <a:ext cx="4938958" cy="3696236"/>
          </a:xfrm>
          <a:prstGeom prst="rect">
            <a:avLst/>
          </a:prstGeom>
        </p:spPr>
      </p:pic>
    </p:spTree>
    <p:extLst>
      <p:ext uri="{BB962C8B-B14F-4D97-AF65-F5344CB8AC3E}">
        <p14:creationId xmlns:p14="http://schemas.microsoft.com/office/powerpoint/2010/main" val="39922124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21666" y="1506829"/>
            <a:ext cx="4938958" cy="3696236"/>
          </a:xfrm>
          <a:prstGeom prst="rect">
            <a:avLst/>
          </a:prstGeom>
        </p:spPr>
      </p:pic>
      <p:sp>
        <p:nvSpPr>
          <p:cNvPr id="3" name="Content Placeholder 2"/>
          <p:cNvSpPr>
            <a:spLocks noGrp="1"/>
          </p:cNvSpPr>
          <p:nvPr>
            <p:ph idx="1"/>
          </p:nvPr>
        </p:nvSpPr>
        <p:spPr>
          <a:xfrm>
            <a:off x="838200" y="1271834"/>
            <a:ext cx="7611876" cy="5244876"/>
          </a:xfrm>
        </p:spPr>
        <p:txBody>
          <a:bodyPr>
            <a:normAutofit fontScale="85000" lnSpcReduction="20000"/>
          </a:bodyPr>
          <a:lstStyle/>
          <a:p>
            <a:pPr marL="0" indent="0">
              <a:buNone/>
            </a:pPr>
            <a:r>
              <a:rPr lang="en-US" b="1" dirty="0"/>
              <a:t>Benefits</a:t>
            </a:r>
          </a:p>
          <a:p>
            <a:r>
              <a:rPr lang="en-US" b="1" dirty="0"/>
              <a:t>Integrated suite for diagnosing and </a:t>
            </a:r>
          </a:p>
          <a:p>
            <a:pPr marL="0" indent="0">
              <a:buNone/>
            </a:pPr>
            <a:r>
              <a:rPr lang="en-US" b="1" dirty="0"/>
              <a:t>    fixing erroneous data </a:t>
            </a:r>
          </a:p>
          <a:p>
            <a:pPr lvl="1"/>
            <a:r>
              <a:rPr lang="en-US" b="1" dirty="0"/>
              <a:t>Data Profiling</a:t>
            </a:r>
          </a:p>
          <a:p>
            <a:pPr lvl="2"/>
            <a:r>
              <a:rPr lang="en-US" b="1" dirty="0"/>
              <a:t>Measure and track level of quality </a:t>
            </a:r>
          </a:p>
          <a:p>
            <a:pPr lvl="2"/>
            <a:r>
              <a:rPr lang="en-US" b="1" dirty="0"/>
              <a:t>Preserve historical records for measuring</a:t>
            </a:r>
          </a:p>
          <a:p>
            <a:pPr marL="914400" lvl="2" indent="0">
              <a:buNone/>
            </a:pPr>
            <a:r>
              <a:rPr lang="en-US" b="1" dirty="0"/>
              <a:t>     Improvement or degradation	 </a:t>
            </a:r>
          </a:p>
          <a:p>
            <a:pPr lvl="1"/>
            <a:r>
              <a:rPr lang="en-US" b="1" dirty="0"/>
              <a:t>Data Cleanser</a:t>
            </a:r>
          </a:p>
          <a:p>
            <a:pPr lvl="2"/>
            <a:r>
              <a:rPr lang="en-US" b="1" dirty="0"/>
              <a:t>Eliminating data inconsistencies, duplicates, </a:t>
            </a:r>
          </a:p>
          <a:p>
            <a:pPr marL="914400" lvl="2" indent="0">
              <a:buNone/>
            </a:pPr>
            <a:r>
              <a:rPr lang="en-US" b="1" dirty="0"/>
              <a:t>     etc.</a:t>
            </a:r>
          </a:p>
          <a:p>
            <a:pPr lvl="2"/>
            <a:r>
              <a:rPr lang="en-US" b="1" dirty="0"/>
              <a:t>Produce augmented / enriched data</a:t>
            </a:r>
          </a:p>
          <a:p>
            <a:pPr lvl="2"/>
            <a:r>
              <a:rPr lang="en-US" b="1" dirty="0"/>
              <a:t>Standardizes data</a:t>
            </a:r>
          </a:p>
          <a:p>
            <a:pPr lvl="1"/>
            <a:r>
              <a:rPr lang="en-US" b="1" dirty="0"/>
              <a:t>Complete data quality lifecycle management</a:t>
            </a:r>
          </a:p>
          <a:p>
            <a:pPr marL="0" indent="0">
              <a:buNone/>
            </a:pPr>
            <a:endParaRPr lang="en-US" b="1" dirty="0"/>
          </a:p>
          <a:p>
            <a:pPr marL="0" indent="0">
              <a:buNone/>
            </a:pPr>
            <a:r>
              <a:rPr lang="en-US" b="1" dirty="0"/>
              <a:t>Natively integrated with Data Integration</a:t>
            </a:r>
          </a:p>
          <a:p>
            <a:pPr marL="0" indent="0">
              <a:buNone/>
            </a:pPr>
            <a:r>
              <a:rPr lang="en-US" dirty="0"/>
              <a:t>Implement a “data quality firewall” in data integration process</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pic>
        <p:nvPicPr>
          <p:cNvPr id="9220" name="Picture 4" descr="http://bigdatadimension.com/images/icon-d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191" y="1900639"/>
            <a:ext cx="1504950" cy="134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907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lnSpcReduction="10000"/>
          </a:bodyPr>
          <a:lstStyle/>
          <a:p>
            <a:r>
              <a:rPr lang="en-US" b="1" dirty="0"/>
              <a:t>A Broad topic…</a:t>
            </a:r>
          </a:p>
          <a:p>
            <a:pPr lvl="1"/>
            <a:r>
              <a:rPr lang="en-US" sz="2800" dirty="0"/>
              <a:t>Measure the quality of data</a:t>
            </a:r>
          </a:p>
          <a:p>
            <a:pPr lvl="1"/>
            <a:r>
              <a:rPr lang="en-US" sz="2800" dirty="0"/>
              <a:t>Ensure quality upstream </a:t>
            </a:r>
          </a:p>
          <a:p>
            <a:pPr lvl="1"/>
            <a:r>
              <a:rPr lang="en-US" sz="2800" dirty="0"/>
              <a:t>Cleanse poor quality data</a:t>
            </a:r>
          </a:p>
          <a:p>
            <a:pPr lvl="1"/>
            <a:endParaRPr lang="en-US" sz="2000" b="1" dirty="0"/>
          </a:p>
          <a:p>
            <a:r>
              <a:rPr lang="en-US" b="1" dirty="0"/>
              <a:t>What is data quality? It depends…</a:t>
            </a:r>
          </a:p>
          <a:p>
            <a:pPr lvl="1"/>
            <a:r>
              <a:rPr lang="en-US" dirty="0"/>
              <a:t>Accurate data</a:t>
            </a:r>
          </a:p>
          <a:p>
            <a:pPr lvl="2"/>
            <a:r>
              <a:rPr lang="en-US" dirty="0"/>
              <a:t>Correct amount for orders, correct birth dates for employees</a:t>
            </a:r>
          </a:p>
          <a:p>
            <a:pPr lvl="1"/>
            <a:r>
              <a:rPr lang="en-US" dirty="0"/>
              <a:t>Complete data</a:t>
            </a:r>
          </a:p>
          <a:p>
            <a:pPr lvl="2"/>
            <a:r>
              <a:rPr lang="en-US" dirty="0"/>
              <a:t>Phone numbers, descriptions filled out; right data in the right field</a:t>
            </a:r>
          </a:p>
          <a:p>
            <a:pPr lvl="1"/>
            <a:r>
              <a:rPr lang="en-US" dirty="0"/>
              <a:t>Consistent data </a:t>
            </a:r>
          </a:p>
          <a:p>
            <a:pPr lvl="2"/>
            <a:r>
              <a:rPr lang="en-US" dirty="0"/>
              <a:t>Product reference in order matches a product, sum of sales per sales rep matches total sales number</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Data Quality</a:t>
            </a:r>
          </a:p>
        </p:txBody>
      </p:sp>
    </p:spTree>
    <p:extLst>
      <p:ext uri="{BB962C8B-B14F-4D97-AF65-F5344CB8AC3E}">
        <p14:creationId xmlns:p14="http://schemas.microsoft.com/office/powerpoint/2010/main" val="41645977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a:bodyPr>
          <a:lstStyle/>
          <a:p>
            <a:r>
              <a:rPr lang="en-US" b="1" dirty="0"/>
              <a:t>“Garbage in, garbage out”</a:t>
            </a:r>
          </a:p>
          <a:p>
            <a:pPr lvl="1"/>
            <a:r>
              <a:rPr lang="en-US" sz="2000" b="1" dirty="0"/>
              <a:t>Erroneous analysis data =&gt; Erroneous analysis</a:t>
            </a:r>
          </a:p>
          <a:p>
            <a:pPr lvl="1"/>
            <a:r>
              <a:rPr lang="en-US" sz="2000" b="1" dirty="0"/>
              <a:t>Inability to make decisions</a:t>
            </a:r>
          </a:p>
          <a:p>
            <a:pPr lvl="1"/>
            <a:r>
              <a:rPr lang="en-US" sz="2000" b="1" dirty="0"/>
              <a:t>Poor decision making</a:t>
            </a:r>
          </a:p>
          <a:p>
            <a:pPr lvl="1"/>
            <a:endParaRPr lang="en-US" sz="2000" b="1" dirty="0"/>
          </a:p>
          <a:p>
            <a:r>
              <a:rPr lang="en-US" b="1" dirty="0"/>
              <a:t>Importance of cleansing increases with the increase of integration</a:t>
            </a:r>
          </a:p>
          <a:p>
            <a:pPr lvl="1"/>
            <a:r>
              <a:rPr lang="en-US" dirty="0"/>
              <a:t>Like a virus, poor data quality propagates from application to application</a:t>
            </a:r>
          </a:p>
          <a:p>
            <a:pPr lvl="1"/>
            <a:r>
              <a:rPr lang="en-US" dirty="0"/>
              <a:t>Quick contagion to the entire information system</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Why Data cleansing…</a:t>
            </a:r>
          </a:p>
        </p:txBody>
      </p:sp>
    </p:spTree>
    <p:extLst>
      <p:ext uri="{BB962C8B-B14F-4D97-AF65-F5344CB8AC3E}">
        <p14:creationId xmlns:p14="http://schemas.microsoft.com/office/powerpoint/2010/main" val="9179863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Introduction to Talend MDM</a:t>
            </a: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endPar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ndParaRPr>
          </a:p>
        </p:txBody>
      </p:sp>
    </p:spTree>
    <p:extLst>
      <p:ext uri="{BB962C8B-B14F-4D97-AF65-F5344CB8AC3E}">
        <p14:creationId xmlns:p14="http://schemas.microsoft.com/office/powerpoint/2010/main" val="4028567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TIS – Important Terminologies</a:t>
            </a: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endPar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ndParaRPr>
          </a:p>
        </p:txBody>
      </p:sp>
    </p:spTree>
    <p:extLst>
      <p:ext uri="{BB962C8B-B14F-4D97-AF65-F5344CB8AC3E}">
        <p14:creationId xmlns:p14="http://schemas.microsoft.com/office/powerpoint/2010/main" val="4210495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fontScale="77500" lnSpcReduction="20000"/>
          </a:bodyPr>
          <a:lstStyle/>
          <a:p>
            <a:pPr marL="0" indent="0">
              <a:buNone/>
            </a:pPr>
            <a:r>
              <a:rPr lang="en-IN" dirty="0"/>
              <a:t>Most large enterprises have a heterogeneous application portfolio,  with fragments of often inaccurate, incomplete and inconsistent  data residing in various application silos. </a:t>
            </a:r>
          </a:p>
          <a:p>
            <a:pPr marL="0" indent="0">
              <a:buNone/>
            </a:pPr>
            <a:endParaRPr lang="en-IN" dirty="0"/>
          </a:p>
          <a:p>
            <a:pPr marL="0" indent="0">
              <a:buNone/>
            </a:pPr>
            <a:r>
              <a:rPr lang="en-IN" dirty="0"/>
              <a:t>Companies wanting a consistent view of their customer base often  struggle to reconcile data across numerous operational systems.  These issues cause intelligent decision making to be difficult. </a:t>
            </a:r>
          </a:p>
          <a:p>
            <a:pPr marL="0" indent="0">
              <a:buNone/>
            </a:pPr>
            <a:endParaRPr lang="en-IN" dirty="0"/>
          </a:p>
          <a:p>
            <a:pPr marL="0" indent="0">
              <a:buNone/>
            </a:pPr>
            <a:r>
              <a:rPr lang="en-IN" dirty="0"/>
              <a:t>The heart of these problems lies in the handling of shared data.</a:t>
            </a:r>
          </a:p>
          <a:p>
            <a:pPr marL="0" indent="0">
              <a:buNone/>
            </a:pPr>
            <a:endParaRPr lang="en-IN" dirty="0"/>
          </a:p>
          <a:p>
            <a:pPr marL="0" indent="0">
              <a:buNone/>
            </a:pPr>
            <a:r>
              <a:rPr lang="en-IN" dirty="0"/>
              <a:t>Master Data Management (MDM) is a comprehensive method of enabling  an enterprise to link all of its critical data to one "master file"  that provides a common point of interest.  Examples of master data include customer, product, asset, location, employee, organizational unit. </a:t>
            </a:r>
          </a:p>
          <a:p>
            <a:pPr marL="0" indent="0">
              <a:buNone/>
            </a:pPr>
            <a:endParaRPr lang="en-IN" dirty="0"/>
          </a:p>
          <a:p>
            <a:pPr marL="0" indent="0">
              <a:buNone/>
            </a:pPr>
            <a:r>
              <a:rPr lang="en-IN" dirty="0"/>
              <a:t>Data that is not shared between functions within an organization is not master data.</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Introducing Master Data Management</a:t>
            </a:r>
          </a:p>
        </p:txBody>
      </p:sp>
    </p:spTree>
    <p:extLst>
      <p:ext uri="{BB962C8B-B14F-4D97-AF65-F5344CB8AC3E}">
        <p14:creationId xmlns:p14="http://schemas.microsoft.com/office/powerpoint/2010/main" val="6343562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fontScale="92500" lnSpcReduction="20000"/>
          </a:bodyPr>
          <a:lstStyle/>
          <a:p>
            <a:pPr marL="0" indent="0">
              <a:buNone/>
            </a:pPr>
            <a:r>
              <a:rPr lang="en-IN" dirty="0"/>
              <a:t>MDM has emerged as a means to more efficiently manage shared data, </a:t>
            </a:r>
          </a:p>
          <a:p>
            <a:pPr marL="0" indent="0">
              <a:buNone/>
            </a:pPr>
            <a:r>
              <a:rPr lang="en-IN" dirty="0"/>
              <a:t>eliminate redundancy, and create the elusive "</a:t>
            </a:r>
            <a:r>
              <a:rPr lang="en-IN" b="1" dirty="0"/>
              <a:t>single version of the truth</a:t>
            </a:r>
            <a:r>
              <a:rPr lang="en-IN" dirty="0"/>
              <a:t>". </a:t>
            </a:r>
          </a:p>
          <a:p>
            <a:pPr marL="0" indent="0">
              <a:buNone/>
            </a:pPr>
            <a:r>
              <a:rPr lang="en-IN" dirty="0"/>
              <a:t>Unlike most Enterprise Resource Planning (ERP) systems which are </a:t>
            </a:r>
          </a:p>
          <a:p>
            <a:pPr marL="0" indent="0">
              <a:buNone/>
            </a:pPr>
            <a:r>
              <a:rPr lang="en-IN" dirty="0"/>
              <a:t>often monolithic, expensive and rigid, MDM is able to offer both </a:t>
            </a:r>
          </a:p>
          <a:p>
            <a:pPr marL="0" indent="0">
              <a:buNone/>
            </a:pPr>
            <a:r>
              <a:rPr lang="en-IN" dirty="0"/>
              <a:t>consistency and agility, therefore providing a </a:t>
            </a:r>
            <a:r>
              <a:rPr lang="en-IN" b="1" dirty="0"/>
              <a:t>major competitive </a:t>
            </a:r>
          </a:p>
          <a:p>
            <a:pPr marL="0" indent="0">
              <a:buNone/>
            </a:pPr>
            <a:r>
              <a:rPr lang="en-IN" b="1" dirty="0"/>
              <a:t>advantage and return on investment (ROI)</a:t>
            </a:r>
            <a:r>
              <a:rPr lang="en-IN" dirty="0"/>
              <a:t>.</a:t>
            </a:r>
          </a:p>
          <a:p>
            <a:pPr marL="0" indent="0">
              <a:buNone/>
            </a:pPr>
            <a:endParaRPr lang="en-IN" dirty="0"/>
          </a:p>
          <a:p>
            <a:pPr marL="0" indent="0">
              <a:buNone/>
            </a:pPr>
            <a:r>
              <a:rPr lang="en-IN" dirty="0"/>
              <a:t>As businesses strive to dramatically reduce costs, meet compliance </a:t>
            </a:r>
          </a:p>
          <a:p>
            <a:pPr marL="0" indent="0">
              <a:buNone/>
            </a:pPr>
            <a:r>
              <a:rPr lang="en-IN" dirty="0"/>
              <a:t>reporting mandates, deliver increased sales, and provide superior </a:t>
            </a:r>
          </a:p>
          <a:p>
            <a:pPr marL="0" indent="0">
              <a:buNone/>
            </a:pPr>
            <a:r>
              <a:rPr lang="en-IN" dirty="0"/>
              <a:t>service to customers and suppliers, analysts have declared MDM as </a:t>
            </a:r>
          </a:p>
          <a:p>
            <a:pPr marL="0" indent="0">
              <a:buNone/>
            </a:pPr>
            <a:r>
              <a:rPr lang="en-IN" dirty="0"/>
              <a:t>a solution which will significantly contribute to these business </a:t>
            </a:r>
          </a:p>
          <a:p>
            <a:pPr marL="0" indent="0">
              <a:buNone/>
            </a:pPr>
            <a:r>
              <a:rPr lang="en-IN" dirty="0"/>
              <a:t>priorities.</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Introducing Master Data Management</a:t>
            </a:r>
          </a:p>
        </p:txBody>
      </p:sp>
    </p:spTree>
    <p:extLst>
      <p:ext uri="{BB962C8B-B14F-4D97-AF65-F5344CB8AC3E}">
        <p14:creationId xmlns:p14="http://schemas.microsoft.com/office/powerpoint/2010/main" val="39410624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a:bodyPr>
          <a:lstStyle/>
          <a:p>
            <a:pPr marL="0" indent="0">
              <a:buNone/>
            </a:pPr>
            <a:r>
              <a:rPr lang="en-IN" b="1" dirty="0"/>
              <a:t>Master data management </a:t>
            </a:r>
            <a:r>
              <a:rPr lang="en-IN" dirty="0"/>
              <a:t>(MDM) is the process of creating a single point of reference for highly shared types of data, including customer, products, suppliers, sites, organizations and employees.  </a:t>
            </a:r>
          </a:p>
          <a:p>
            <a:pPr marL="0" indent="0">
              <a:buNone/>
            </a:pPr>
            <a:endParaRPr lang="en-IN" dirty="0"/>
          </a:p>
          <a:p>
            <a:pPr marL="0" indent="0">
              <a:buNone/>
            </a:pPr>
            <a:r>
              <a:rPr lang="en-IN" dirty="0"/>
              <a:t>Master data management requires companies to create </a:t>
            </a:r>
            <a:r>
              <a:rPr lang="en-IN" b="1" dirty="0"/>
              <a:t>a single view</a:t>
            </a:r>
            <a:r>
              <a:rPr lang="en-IN" dirty="0"/>
              <a:t> of their </a:t>
            </a:r>
            <a:r>
              <a:rPr lang="en-IN" b="1" dirty="0"/>
              <a:t>shared master data asset</a:t>
            </a:r>
            <a:r>
              <a:rPr lang="en-IN" dirty="0"/>
              <a:t>. It then links together multiple data sources, and ensures the enforcement of policies for accessing and updating the master data, handling data quality and the routing of exceptions to people.   </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What is MDM</a:t>
            </a:r>
          </a:p>
        </p:txBody>
      </p:sp>
    </p:spTree>
    <p:extLst>
      <p:ext uri="{BB962C8B-B14F-4D97-AF65-F5344CB8AC3E}">
        <p14:creationId xmlns:p14="http://schemas.microsoft.com/office/powerpoint/2010/main" val="35916328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a:bodyPr>
          <a:lstStyle/>
          <a:p>
            <a:pPr marL="0" indent="0">
              <a:buNone/>
            </a:pPr>
            <a:r>
              <a:rPr lang="en-IN" dirty="0"/>
              <a:t>This “</a:t>
            </a:r>
            <a:r>
              <a:rPr lang="en-IN" b="1" dirty="0"/>
              <a:t>data stewardship</a:t>
            </a:r>
            <a:r>
              <a:rPr lang="en-IN" dirty="0"/>
              <a:t>” capability </a:t>
            </a:r>
            <a:r>
              <a:rPr lang="en-IN" b="1" dirty="0"/>
              <a:t>allows the lines of businesses to take ownership</a:t>
            </a:r>
            <a:r>
              <a:rPr lang="en-IN" dirty="0"/>
              <a:t> of the content they need for their </a:t>
            </a:r>
            <a:r>
              <a:rPr lang="en-IN" b="1" dirty="0"/>
              <a:t>data centric processes</a:t>
            </a:r>
            <a:r>
              <a:rPr lang="en-IN" dirty="0"/>
              <a:t>.  Once a single view is created, that data can be operationally applied, and eventually in real-time, to business problems and opportunities.   </a:t>
            </a:r>
          </a:p>
          <a:p>
            <a:pPr marL="0" indent="0">
              <a:buNone/>
            </a:pPr>
            <a:endParaRPr lang="en-IN" dirty="0"/>
          </a:p>
          <a:p>
            <a:pPr marL="0" indent="0">
              <a:buNone/>
            </a:pPr>
            <a:r>
              <a:rPr lang="en-IN" b="1" dirty="0"/>
              <a:t>MDM is a strategic initiative for data-driven organization</a:t>
            </a:r>
            <a:r>
              <a:rPr lang="en-IN" dirty="0"/>
              <a:t> seeking to improve business results such as better customer service, increasing cross-sell and up-sell revenue, and streamlining supply chains. </a:t>
            </a:r>
            <a:endParaRPr lang="en-US"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What is MDM</a:t>
            </a:r>
          </a:p>
        </p:txBody>
      </p:sp>
    </p:spTree>
    <p:extLst>
      <p:ext uri="{BB962C8B-B14F-4D97-AF65-F5344CB8AC3E}">
        <p14:creationId xmlns:p14="http://schemas.microsoft.com/office/powerpoint/2010/main" val="27699139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fontScale="85000" lnSpcReduction="20000"/>
          </a:bodyPr>
          <a:lstStyle/>
          <a:p>
            <a:pPr marL="0" indent="0">
              <a:buNone/>
            </a:pPr>
            <a:r>
              <a:rPr lang="en-IN" dirty="0">
                <a:solidFill>
                  <a:srgbClr val="236192"/>
                </a:solidFill>
                <a:latin typeface="source sans pro" panose="020B0503030403020204" pitchFamily="34" charset="0"/>
              </a:rPr>
              <a:t>Master data</a:t>
            </a:r>
          </a:p>
          <a:p>
            <a:pPr marL="0" indent="0">
              <a:buNone/>
            </a:pPr>
            <a:r>
              <a:rPr lang="en-IN" dirty="0"/>
              <a:t>Master data is data describing a physical or virtual object and its properties. Master data is usually described with nouns.</a:t>
            </a:r>
          </a:p>
          <a:p>
            <a:pPr marL="0" indent="0">
              <a:buNone/>
            </a:pPr>
            <a:r>
              <a:rPr lang="en-IN" dirty="0"/>
              <a:t>Typical master data can be:</a:t>
            </a:r>
          </a:p>
          <a:p>
            <a:pPr lvl="1"/>
            <a:r>
              <a:rPr lang="en-IN" dirty="0"/>
              <a:t>Physical: products, material, assets, customers, locations etc.</a:t>
            </a:r>
          </a:p>
          <a:p>
            <a:pPr lvl="1"/>
            <a:r>
              <a:rPr lang="en-IN" dirty="0"/>
              <a:t>Virtual: cost centres, planned buildings etc.</a:t>
            </a:r>
          </a:p>
          <a:p>
            <a:pPr marL="0" indent="0">
              <a:buNone/>
            </a:pPr>
            <a:endParaRPr lang="en-IN" dirty="0">
              <a:solidFill>
                <a:srgbClr val="236192"/>
              </a:solidFill>
              <a:latin typeface="source sans pro" panose="020B0503030403020204" pitchFamily="34" charset="0"/>
            </a:endParaRPr>
          </a:p>
          <a:p>
            <a:pPr marL="0" indent="0">
              <a:buNone/>
            </a:pPr>
            <a:r>
              <a:rPr lang="en-IN" dirty="0">
                <a:solidFill>
                  <a:srgbClr val="236192"/>
                </a:solidFill>
                <a:latin typeface="source sans pro" panose="020B0503030403020204" pitchFamily="34" charset="0"/>
              </a:rPr>
              <a:t>Transactional data</a:t>
            </a:r>
          </a:p>
          <a:p>
            <a:pPr marL="0" indent="0">
              <a:buNone/>
            </a:pPr>
            <a:r>
              <a:rPr lang="en-IN" dirty="0"/>
              <a:t>Transaction data is data describing an event (the change as a result of a transaction) and is usually described with verbs. Transaction data always has a time dimension, a numerical value and refers to one or more objects.</a:t>
            </a:r>
          </a:p>
          <a:p>
            <a:pPr marL="0" indent="0">
              <a:buNone/>
            </a:pPr>
            <a:r>
              <a:rPr lang="en-IN" dirty="0"/>
              <a:t>Typical transactions are:</a:t>
            </a:r>
          </a:p>
          <a:p>
            <a:pPr lvl="1"/>
            <a:r>
              <a:rPr lang="en-IN" dirty="0"/>
              <a:t>Financial: orders, invoices, payments, etc.</a:t>
            </a:r>
          </a:p>
          <a:p>
            <a:pPr lvl="1"/>
            <a:r>
              <a:rPr lang="en-IN" dirty="0"/>
              <a:t>Work: plans, activity records, etc.</a:t>
            </a:r>
          </a:p>
          <a:p>
            <a:pPr lvl="1"/>
            <a:r>
              <a:rPr lang="en-IN" dirty="0"/>
              <a:t>Logistics: deliveries, storage records, travel records, etc.</a:t>
            </a:r>
          </a:p>
          <a:p>
            <a:pPr marL="0" indent="0">
              <a:buNone/>
            </a:pPr>
            <a:endParaRPr lang="en-US"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General concepts</a:t>
            </a:r>
          </a:p>
        </p:txBody>
      </p:sp>
    </p:spTree>
    <p:extLst>
      <p:ext uri="{BB962C8B-B14F-4D97-AF65-F5344CB8AC3E}">
        <p14:creationId xmlns:p14="http://schemas.microsoft.com/office/powerpoint/2010/main" val="36070174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2C23AC1A-6C9E-4036-87E5-F04764085586}"/>
              </a:ext>
            </a:extLst>
          </p:cNvPr>
          <p:cNvPicPr>
            <a:picLocks noGrp="1" noChangeAspect="1"/>
          </p:cNvPicPr>
          <p:nvPr>
            <p:ph idx="1"/>
          </p:nvPr>
        </p:nvPicPr>
        <p:blipFill>
          <a:blip r:embed="rId2"/>
          <a:stretch>
            <a:fillRect/>
          </a:stretch>
        </p:blipFill>
        <p:spPr>
          <a:xfrm>
            <a:off x="972550" y="933656"/>
            <a:ext cx="10381250" cy="5741056"/>
          </a:xfrm>
          <a:prstGeom prst="rect">
            <a:avLst/>
          </a:prstGeom>
          <a:ln>
            <a:noFill/>
          </a:ln>
          <a:effectLst>
            <a:softEdge rad="112500"/>
          </a:effectLst>
        </p:spPr>
      </p:pic>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Business Case for MDM</a:t>
            </a:r>
          </a:p>
        </p:txBody>
      </p:sp>
    </p:spTree>
    <p:extLst>
      <p:ext uri="{BB962C8B-B14F-4D97-AF65-F5344CB8AC3E}">
        <p14:creationId xmlns:p14="http://schemas.microsoft.com/office/powerpoint/2010/main" val="1607323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248F703D-EDA1-4546-B428-E3CFB1768D00}"/>
              </a:ext>
            </a:extLst>
          </p:cNvPr>
          <p:cNvPicPr>
            <a:picLocks noGrp="1" noChangeAspect="1"/>
          </p:cNvPicPr>
          <p:nvPr>
            <p:ph idx="1"/>
          </p:nvPr>
        </p:nvPicPr>
        <p:blipFill>
          <a:blip r:embed="rId2"/>
          <a:stretch>
            <a:fillRect/>
          </a:stretch>
        </p:blipFill>
        <p:spPr>
          <a:xfrm>
            <a:off x="940455" y="1056067"/>
            <a:ext cx="10244380" cy="5555233"/>
          </a:xfrm>
          <a:prstGeom prst="rect">
            <a:avLst/>
          </a:prstGeom>
          <a:ln>
            <a:noFill/>
          </a:ln>
          <a:effectLst>
            <a:softEdge rad="112500"/>
          </a:effectLst>
        </p:spPr>
      </p:pic>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MDM : why change? why now? And how ?</a:t>
            </a:r>
            <a:endParaRPr lang="en-US" dirty="0"/>
          </a:p>
        </p:txBody>
      </p:sp>
    </p:spTree>
    <p:extLst>
      <p:ext uri="{BB962C8B-B14F-4D97-AF65-F5344CB8AC3E}">
        <p14:creationId xmlns:p14="http://schemas.microsoft.com/office/powerpoint/2010/main" val="25001116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So Where to start your journey to data governance ?</a:t>
            </a:r>
            <a:endParaRPr lang="en-US" dirty="0"/>
          </a:p>
        </p:txBody>
      </p:sp>
      <p:sp>
        <p:nvSpPr>
          <p:cNvPr id="4" name="Content Placeholder 3">
            <a:extLst>
              <a:ext uri="{FF2B5EF4-FFF2-40B4-BE49-F238E27FC236}">
                <a16:creationId xmlns:a16="http://schemas.microsoft.com/office/drawing/2014/main" id="{55FBAA85-3091-421D-ADF8-801E7806A56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5245ABA-84EA-46EA-A12A-3C46D5CD3866}"/>
              </a:ext>
            </a:extLst>
          </p:cNvPr>
          <p:cNvPicPr>
            <a:picLocks noChangeAspect="1"/>
          </p:cNvPicPr>
          <p:nvPr/>
        </p:nvPicPr>
        <p:blipFill>
          <a:blip r:embed="rId2"/>
          <a:stretch>
            <a:fillRect/>
          </a:stretch>
        </p:blipFill>
        <p:spPr>
          <a:xfrm>
            <a:off x="936556" y="1056068"/>
            <a:ext cx="10417244" cy="5491162"/>
          </a:xfrm>
          <a:prstGeom prst="rect">
            <a:avLst/>
          </a:prstGeom>
          <a:ln>
            <a:noFill/>
          </a:ln>
          <a:effectLst>
            <a:softEdge rad="112500"/>
          </a:effectLst>
        </p:spPr>
      </p:pic>
    </p:spTree>
    <p:extLst>
      <p:ext uri="{BB962C8B-B14F-4D97-AF65-F5344CB8AC3E}">
        <p14:creationId xmlns:p14="http://schemas.microsoft.com/office/powerpoint/2010/main" val="13172829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B5147C16-B957-499A-90CC-4582C4D9C5C3}"/>
              </a:ext>
            </a:extLst>
          </p:cNvPr>
          <p:cNvGraphicFramePr>
            <a:graphicFrameLocks noGrp="1"/>
          </p:cNvGraphicFramePr>
          <p:nvPr>
            <p:ph idx="1"/>
            <p:extLst>
              <p:ext uri="{D42A27DB-BD31-4B8C-83A1-F6EECF244321}">
                <p14:modId xmlns:p14="http://schemas.microsoft.com/office/powerpoint/2010/main" val="1892390198"/>
              </p:ext>
            </p:extLst>
          </p:nvPr>
        </p:nvGraphicFramePr>
        <p:xfrm>
          <a:off x="838200" y="1258888"/>
          <a:ext cx="10718800" cy="4876067"/>
        </p:xfrm>
        <a:graphic>
          <a:graphicData uri="http://schemas.openxmlformats.org/drawingml/2006/table">
            <a:tbl>
              <a:tblPr firstRow="1" bandRow="1">
                <a:tableStyleId>{5C22544A-7EE6-4342-B048-85BDC9FD1C3A}</a:tableStyleId>
              </a:tblPr>
              <a:tblGrid>
                <a:gridCol w="5359400">
                  <a:extLst>
                    <a:ext uri="{9D8B030D-6E8A-4147-A177-3AD203B41FA5}">
                      <a16:colId xmlns:a16="http://schemas.microsoft.com/office/drawing/2014/main" val="4054571385"/>
                    </a:ext>
                  </a:extLst>
                </a:gridCol>
                <a:gridCol w="5359400">
                  <a:extLst>
                    <a:ext uri="{9D8B030D-6E8A-4147-A177-3AD203B41FA5}">
                      <a16:colId xmlns:a16="http://schemas.microsoft.com/office/drawing/2014/main" val="330865782"/>
                    </a:ext>
                  </a:extLst>
                </a:gridCol>
              </a:tblGrid>
              <a:tr h="479075">
                <a:tc>
                  <a:txBody>
                    <a:bodyPr/>
                    <a:lstStyle/>
                    <a:p>
                      <a:pPr algn="ctr"/>
                      <a:r>
                        <a:rPr lang="en-IN" sz="2400" dirty="0"/>
                        <a:t>Misconception</a:t>
                      </a:r>
                    </a:p>
                  </a:txBody>
                  <a:tcPr/>
                </a:tc>
                <a:tc>
                  <a:txBody>
                    <a:bodyPr/>
                    <a:lstStyle/>
                    <a:p>
                      <a:pPr algn="ctr"/>
                      <a:r>
                        <a:rPr lang="en-IN" sz="2400" dirty="0"/>
                        <a:t>Key success factor</a:t>
                      </a:r>
                    </a:p>
                  </a:txBody>
                  <a:tcPr/>
                </a:tc>
                <a:extLst>
                  <a:ext uri="{0D108BD9-81ED-4DB2-BD59-A6C34878D82A}">
                    <a16:rowId xmlns:a16="http://schemas.microsoft.com/office/drawing/2014/main" val="362019242"/>
                  </a:ext>
                </a:extLst>
              </a:tr>
              <a:tr h="826896">
                <a:tc>
                  <a:txBody>
                    <a:bodyPr/>
                    <a:lstStyle/>
                    <a:p>
                      <a:pPr algn="ctr"/>
                      <a:r>
                        <a:rPr lang="en-IN" sz="2400" dirty="0"/>
                        <a:t>Massive IT Project</a:t>
                      </a:r>
                    </a:p>
                    <a:p>
                      <a:pPr algn="ctr"/>
                      <a:r>
                        <a:rPr lang="en-IN" sz="2400" dirty="0"/>
                        <a:t>(Think Big, Start Big)</a:t>
                      </a:r>
                    </a:p>
                  </a:txBody>
                  <a:tcPr/>
                </a:tc>
                <a:tc>
                  <a:txBody>
                    <a:bodyPr/>
                    <a:lstStyle/>
                    <a:p>
                      <a:pPr algn="ctr"/>
                      <a:r>
                        <a:rPr lang="en-IN" sz="2400" dirty="0"/>
                        <a:t>Incremental program with</a:t>
                      </a:r>
                    </a:p>
                    <a:p>
                      <a:pPr algn="ctr"/>
                      <a:r>
                        <a:rPr lang="en-IN" sz="2400" dirty="0"/>
                        <a:t>engagement from Lines of Business</a:t>
                      </a:r>
                    </a:p>
                  </a:txBody>
                  <a:tcPr/>
                </a:tc>
                <a:extLst>
                  <a:ext uri="{0D108BD9-81ED-4DB2-BD59-A6C34878D82A}">
                    <a16:rowId xmlns:a16="http://schemas.microsoft.com/office/drawing/2014/main" val="2074341625"/>
                  </a:ext>
                </a:extLst>
              </a:tr>
              <a:tr h="1181280">
                <a:tc>
                  <a:txBody>
                    <a:bodyPr/>
                    <a:lstStyle/>
                    <a:p>
                      <a:pPr algn="ctr"/>
                      <a:r>
                        <a:rPr lang="en-IN" sz="2400" dirty="0"/>
                        <a:t>MDM &amp; integration</a:t>
                      </a:r>
                    </a:p>
                    <a:p>
                      <a:pPr algn="ctr"/>
                      <a:r>
                        <a:rPr lang="en-IN" sz="2400" dirty="0"/>
                        <a:t>as separate disciplines</a:t>
                      </a:r>
                    </a:p>
                    <a:p>
                      <a:pPr algn="ctr"/>
                      <a:r>
                        <a:rPr lang="en-IN" sz="2400" dirty="0"/>
                        <a:t>(Start Small, Stay Small)</a:t>
                      </a:r>
                    </a:p>
                  </a:txBody>
                  <a:tcPr/>
                </a:tc>
                <a:tc>
                  <a:txBody>
                    <a:bodyPr/>
                    <a:lstStyle/>
                    <a:p>
                      <a:pPr algn="ctr"/>
                      <a:r>
                        <a:rPr lang="en-IN" sz="2400" dirty="0"/>
                        <a:t>Total data integration capability for</a:t>
                      </a:r>
                    </a:p>
                    <a:p>
                      <a:pPr algn="ctr"/>
                      <a:r>
                        <a:rPr lang="en-IN" sz="2400" dirty="0"/>
                        <a:t>current and future needs</a:t>
                      </a:r>
                    </a:p>
                  </a:txBody>
                  <a:tcPr/>
                </a:tc>
                <a:extLst>
                  <a:ext uri="{0D108BD9-81ED-4DB2-BD59-A6C34878D82A}">
                    <a16:rowId xmlns:a16="http://schemas.microsoft.com/office/drawing/2014/main" val="1397843602"/>
                  </a:ext>
                </a:extLst>
              </a:tr>
              <a:tr h="826896">
                <a:tc>
                  <a:txBody>
                    <a:bodyPr/>
                    <a:lstStyle/>
                    <a:p>
                      <a:pPr algn="ctr"/>
                      <a:r>
                        <a:rPr lang="en-IN" sz="2400" dirty="0"/>
                        <a:t>A standalone application</a:t>
                      </a:r>
                    </a:p>
                    <a:p>
                      <a:pPr algn="ctr"/>
                      <a:r>
                        <a:rPr lang="en-IN" sz="2400" dirty="0"/>
                        <a:t>(Siloed Approach)</a:t>
                      </a:r>
                    </a:p>
                  </a:txBody>
                  <a:tcPr/>
                </a:tc>
                <a:tc>
                  <a:txBody>
                    <a:bodyPr/>
                    <a:lstStyle/>
                    <a:p>
                      <a:pPr algn="ctr"/>
                      <a:r>
                        <a:rPr lang="en-IN" sz="2400" dirty="0"/>
                        <a:t>A real time platform to operationalize</a:t>
                      </a:r>
                    </a:p>
                    <a:p>
                      <a:pPr algn="ctr"/>
                      <a:r>
                        <a:rPr lang="en-IN" sz="2400" dirty="0"/>
                        <a:t>the master data</a:t>
                      </a:r>
                    </a:p>
                  </a:txBody>
                  <a:tcPr/>
                </a:tc>
                <a:extLst>
                  <a:ext uri="{0D108BD9-81ED-4DB2-BD59-A6C34878D82A}">
                    <a16:rowId xmlns:a16="http://schemas.microsoft.com/office/drawing/2014/main" val="1604114396"/>
                  </a:ext>
                </a:extLst>
              </a:tr>
              <a:tr h="1535664">
                <a:tc>
                  <a:txBody>
                    <a:bodyPr/>
                    <a:lstStyle/>
                    <a:p>
                      <a:pPr algn="ctr"/>
                      <a:r>
                        <a:rPr lang="en-IN" sz="2400" dirty="0"/>
                        <a:t>Golden record is only based on</a:t>
                      </a:r>
                    </a:p>
                    <a:p>
                      <a:pPr algn="ctr"/>
                      <a:r>
                        <a:rPr lang="en-IN" sz="2400" dirty="0"/>
                        <a:t>systems of record like CRM</a:t>
                      </a:r>
                    </a:p>
                    <a:p>
                      <a:pPr algn="ctr"/>
                      <a:r>
                        <a:rPr lang="en-IN" sz="2400" dirty="0"/>
                        <a:t>(Soon to be Outdated)</a:t>
                      </a:r>
                    </a:p>
                  </a:txBody>
                  <a:tcPr/>
                </a:tc>
                <a:tc>
                  <a:txBody>
                    <a:bodyPr/>
                    <a:lstStyle/>
                    <a:p>
                      <a:pPr algn="ctr"/>
                      <a:r>
                        <a:rPr lang="en-IN" sz="2400" dirty="0"/>
                        <a:t>There will always be new sources of</a:t>
                      </a:r>
                    </a:p>
                    <a:p>
                      <a:pPr algn="ctr"/>
                      <a:r>
                        <a:rPr lang="en-IN" sz="2400" dirty="0"/>
                        <a:t>data to give you a better 360 view of</a:t>
                      </a:r>
                    </a:p>
                    <a:p>
                      <a:pPr algn="ctr"/>
                      <a:r>
                        <a:rPr lang="en-IN" sz="2400" dirty="0"/>
                        <a:t>customer--- social, mobile,</a:t>
                      </a:r>
                    </a:p>
                    <a:p>
                      <a:pPr algn="ctr"/>
                      <a:r>
                        <a:rPr lang="en-IN" sz="2400" dirty="0"/>
                        <a:t>clickstreams….</a:t>
                      </a:r>
                    </a:p>
                  </a:txBody>
                  <a:tcPr/>
                </a:tc>
                <a:extLst>
                  <a:ext uri="{0D108BD9-81ED-4DB2-BD59-A6C34878D82A}">
                    <a16:rowId xmlns:a16="http://schemas.microsoft.com/office/drawing/2014/main" val="1514680705"/>
                  </a:ext>
                </a:extLst>
              </a:tr>
            </a:tbl>
          </a:graphicData>
        </a:graphic>
      </p:graphicFrame>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Some misconceptions on MDM</a:t>
            </a:r>
          </a:p>
        </p:txBody>
      </p:sp>
    </p:spTree>
    <p:extLst>
      <p:ext uri="{BB962C8B-B14F-4D97-AF65-F5344CB8AC3E}">
        <p14:creationId xmlns:p14="http://schemas.microsoft.com/office/powerpoint/2010/main" val="42164198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fontScale="92500"/>
          </a:bodyPr>
          <a:lstStyle/>
          <a:p>
            <a:pPr marL="0" indent="0">
              <a:buNone/>
            </a:pPr>
            <a:r>
              <a:rPr lang="en-IN" dirty="0"/>
              <a:t>Talend MDM is a model-driven, non intrusive solution easily adaptable to specific business needs and quick to implement. It has been specifically developed to address the challenges of creating and managing master data for all types of organizations where data is hosted under various formats in various systems and can be extremely volatile.</a:t>
            </a:r>
          </a:p>
          <a:p>
            <a:pPr marL="0" indent="0">
              <a:buNone/>
            </a:pPr>
            <a:endParaRPr lang="en-IN" dirty="0"/>
          </a:p>
          <a:p>
            <a:pPr marL="0" indent="0">
              <a:buNone/>
            </a:pPr>
            <a:r>
              <a:rPr lang="en-IN" dirty="0"/>
              <a:t>Talend MDM groups all master data of the company in a central hub. This standardized repository provides, through using Data Models, the prerequisites against which data and updates are validated.</a:t>
            </a:r>
          </a:p>
          <a:p>
            <a:pPr marL="0" indent="0">
              <a:buNone/>
            </a:pPr>
            <a:endParaRPr lang="en-IN" dirty="0"/>
          </a:p>
          <a:p>
            <a:pPr marL="0" indent="0">
              <a:buNone/>
            </a:pPr>
            <a:r>
              <a:rPr lang="en-IN" dirty="0"/>
              <a:t>Talend Studio presents a single platform that bundles data integration, data profiling and mastering and governing data in the same Studio.</a:t>
            </a:r>
            <a:endParaRPr lang="en-US"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MDM By Talend</a:t>
            </a:r>
          </a:p>
        </p:txBody>
      </p:sp>
    </p:spTree>
    <p:extLst>
      <p:ext uri="{BB962C8B-B14F-4D97-AF65-F5344CB8AC3E}">
        <p14:creationId xmlns:p14="http://schemas.microsoft.com/office/powerpoint/2010/main" val="2794333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lstStyle/>
          <a:p>
            <a:pPr marL="0" indent="0">
              <a:buNone/>
            </a:pPr>
            <a:r>
              <a:rPr lang="en-US" b="1" u="sng" dirty="0"/>
              <a:t>Workspace</a:t>
            </a:r>
            <a:r>
              <a:rPr lang="en-US" b="1" dirty="0"/>
              <a:t> </a:t>
            </a:r>
            <a:r>
              <a:rPr lang="en-US" dirty="0"/>
              <a:t>– is a container of </a:t>
            </a:r>
            <a:r>
              <a:rPr lang="en-US" b="1" dirty="0"/>
              <a:t>Projects </a:t>
            </a:r>
            <a:r>
              <a:rPr lang="en-US" dirty="0"/>
              <a:t>which shares the same TIS version and the same components palette. </a:t>
            </a:r>
          </a:p>
          <a:p>
            <a:pPr marL="0" indent="0">
              <a:buNone/>
            </a:pPr>
            <a:r>
              <a:rPr lang="en-US" dirty="0"/>
              <a:t>Similar to Eclipse, you can choose which one to use when the program starts.</a:t>
            </a:r>
          </a:p>
          <a:p>
            <a:pPr marL="0" indent="0">
              <a:buNone/>
            </a:pPr>
            <a:r>
              <a:rPr lang="en-US" dirty="0"/>
              <a:t>In case of community version, it’s a folder in the local drive</a:t>
            </a:r>
          </a:p>
          <a:p>
            <a:pPr marL="0" indent="0">
              <a:buNone/>
            </a:pPr>
            <a:endParaRPr lang="en-US" b="1" dirty="0"/>
          </a:p>
          <a:p>
            <a:pPr marL="0" indent="0">
              <a:buNone/>
            </a:pPr>
            <a:endParaRPr lang="en-US" b="1"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Workspace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194" y="3521030"/>
            <a:ext cx="6362700" cy="3009900"/>
          </a:xfrm>
          <a:prstGeom prst="rect">
            <a:avLst/>
          </a:prstGeom>
        </p:spPr>
      </p:pic>
    </p:spTree>
    <p:extLst>
      <p:ext uri="{BB962C8B-B14F-4D97-AF65-F5344CB8AC3E}">
        <p14:creationId xmlns:p14="http://schemas.microsoft.com/office/powerpoint/2010/main" val="11197951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EEAF5F8-940A-4576-939E-2CF4E40B50A2}"/>
              </a:ext>
            </a:extLst>
          </p:cNvPr>
          <p:cNvPicPr>
            <a:picLocks noGrp="1" noChangeAspect="1"/>
          </p:cNvPicPr>
          <p:nvPr>
            <p:ph idx="1"/>
          </p:nvPr>
        </p:nvPicPr>
        <p:blipFill>
          <a:blip r:embed="rId2"/>
          <a:stretch>
            <a:fillRect/>
          </a:stretch>
        </p:blipFill>
        <p:spPr>
          <a:xfrm>
            <a:off x="1146378" y="932243"/>
            <a:ext cx="9635921" cy="5560632"/>
          </a:xfrm>
        </p:spPr>
      </p:pic>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Talend MDM functional architecture</a:t>
            </a:r>
          </a:p>
        </p:txBody>
      </p:sp>
    </p:spTree>
    <p:extLst>
      <p:ext uri="{BB962C8B-B14F-4D97-AF65-F5344CB8AC3E}">
        <p14:creationId xmlns:p14="http://schemas.microsoft.com/office/powerpoint/2010/main" val="14762715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fontScale="70000" lnSpcReduction="20000"/>
          </a:bodyPr>
          <a:lstStyle/>
          <a:p>
            <a:pPr marL="0" indent="0">
              <a:buNone/>
            </a:pPr>
            <a:r>
              <a:rPr lang="en-IN" dirty="0"/>
              <a:t>The list below describes the main building blocks of Talend MDM:</a:t>
            </a:r>
          </a:p>
          <a:p>
            <a:pPr marL="0" indent="0">
              <a:buNone/>
            </a:pPr>
            <a:endParaRPr lang="en-IN" dirty="0"/>
          </a:p>
          <a:p>
            <a:r>
              <a:rPr lang="en-IN" dirty="0"/>
              <a:t>The Clients block includes one or more Talend Studio(s) and Web browsers that could be on the same or on different machines.</a:t>
            </a:r>
          </a:p>
          <a:p>
            <a:pPr marL="0" indent="0">
              <a:buNone/>
            </a:pPr>
            <a:endParaRPr lang="en-IN" dirty="0"/>
          </a:p>
          <a:p>
            <a:r>
              <a:rPr lang="en-IN" dirty="0"/>
              <a:t>From the Studio, administrators can set up and operate a centralized master data repository. They can build data models that employ the necessary business and data rules to create a single master copy of the master data. This master data will be propagated back to target and source systems.</a:t>
            </a:r>
          </a:p>
          <a:p>
            <a:pPr marL="0" indent="0">
              <a:buNone/>
            </a:pPr>
            <a:endParaRPr lang="en-IN" dirty="0"/>
          </a:p>
          <a:p>
            <a:r>
              <a:rPr lang="en-IN" dirty="0"/>
              <a:t>From the Web browser, business users and data stewards can search, display or edit master data handled by the Studio.</a:t>
            </a:r>
          </a:p>
          <a:p>
            <a:pPr marL="0" indent="0">
              <a:buNone/>
            </a:pPr>
            <a:endParaRPr lang="en-IN" dirty="0"/>
          </a:p>
          <a:p>
            <a:r>
              <a:rPr lang="en-IN" dirty="0"/>
              <a:t>The Talend Servers block includes an MDM server - where the master data is governed and monitored.</a:t>
            </a:r>
          </a:p>
          <a:p>
            <a:pPr marL="0" indent="0">
              <a:buNone/>
            </a:pPr>
            <a:endParaRPr lang="en-IN" dirty="0"/>
          </a:p>
          <a:p>
            <a:r>
              <a:rPr lang="en-IN" dirty="0"/>
              <a:t>The Databases block includes the MDM database - where the master data is stored.</a:t>
            </a:r>
            <a:endParaRPr lang="en-US"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Building Blocks of Talend MDM</a:t>
            </a:r>
          </a:p>
        </p:txBody>
      </p:sp>
    </p:spTree>
    <p:extLst>
      <p:ext uri="{BB962C8B-B14F-4D97-AF65-F5344CB8AC3E}">
        <p14:creationId xmlns:p14="http://schemas.microsoft.com/office/powerpoint/2010/main" val="31577618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fontScale="70000" lnSpcReduction="20000"/>
          </a:bodyPr>
          <a:lstStyle/>
          <a:p>
            <a:pPr marL="0" indent="0">
              <a:buNone/>
            </a:pPr>
            <a:r>
              <a:rPr lang="en-IN" sz="2600" dirty="0"/>
              <a:t>Data governance is the process of defining the rules that master data has to follow. Data stewardship is the process of making sure that the data follows those rules. This means that it is necessary to have both a governance function, to demonstrate that the right controls are in place, and a stewardship function, to ensure that the controls are enforced.</a:t>
            </a:r>
          </a:p>
          <a:p>
            <a:pPr marL="0" indent="0">
              <a:buNone/>
            </a:pPr>
            <a:endParaRPr lang="en-IN" sz="2600" dirty="0"/>
          </a:p>
          <a:p>
            <a:pPr marL="0" indent="0">
              <a:buNone/>
            </a:pPr>
            <a:r>
              <a:rPr lang="en-IN" sz="2600" dirty="0"/>
              <a:t>In Talend MDM, the governance and stewardship processes are available through two different user interfaces. The first is an administration tool called Talend Studio. The second is a web-based interface called Talend MDM Web User Interface.</a:t>
            </a:r>
          </a:p>
          <a:p>
            <a:pPr marL="0" indent="0">
              <a:buNone/>
            </a:pPr>
            <a:endParaRPr lang="en-IN" sz="2600" dirty="0"/>
          </a:p>
          <a:p>
            <a:pPr marL="0" indent="0">
              <a:buNone/>
            </a:pPr>
            <a:r>
              <a:rPr lang="en-IN" sz="2600" dirty="0"/>
              <a:t>Users of Talend Studio can set the governance rules that include who can read, create, update, and delete data; which validity models are required for data; which privacy policies are enforced; and which recovery provisions are required, to name a few. For more information about available administration tasks, see Setting data governance rules, Advanced subjects, and Security.</a:t>
            </a:r>
          </a:p>
          <a:p>
            <a:pPr marL="0" indent="0">
              <a:buNone/>
            </a:pPr>
            <a:endParaRPr lang="en-IN" sz="2600" dirty="0"/>
          </a:p>
          <a:p>
            <a:pPr marL="0" indent="0">
              <a:buNone/>
            </a:pPr>
            <a:r>
              <a:rPr lang="en-IN" sz="2600" dirty="0"/>
              <a:t>Users of Talend MDM Web User Interface can carry out any manual interventions necessary to make sure that the master data is clean, consistent, and accurate. Talend MDM Web User Interface also gives access to Talend Data Stewardship Console or Talend Data Stewardship that will allow the dedicated user to manually resolve data issues that results from the matching and integration operations on the master data. For more information, see Talend MDM Web User Interface User Guide.</a:t>
            </a:r>
            <a:endParaRPr lang="en-IN" dirty="0"/>
          </a:p>
          <a:p>
            <a:pPr marL="0" indent="0">
              <a:buNone/>
            </a:pPr>
            <a:r>
              <a:rPr lang="en-IN" dirty="0"/>
              <a:t>The </a:t>
            </a:r>
            <a:r>
              <a:rPr lang="en-IN" i="1" dirty="0"/>
              <a:t>Talend Data Stewardship Console</a:t>
            </a:r>
            <a:r>
              <a:rPr lang="en-IN" dirty="0"/>
              <a:t> is deprecated since Talend 6.4. Consider migrating to </a:t>
            </a:r>
            <a:r>
              <a:rPr lang="en-IN" i="1" dirty="0"/>
              <a:t>Talend Data Stewardship</a:t>
            </a:r>
            <a:r>
              <a:rPr lang="en-IN" dirty="0"/>
              <a:t>.</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User interfaces for data governance and data stewardship</a:t>
            </a:r>
          </a:p>
        </p:txBody>
      </p:sp>
    </p:spTree>
    <p:extLst>
      <p:ext uri="{BB962C8B-B14F-4D97-AF65-F5344CB8AC3E}">
        <p14:creationId xmlns:p14="http://schemas.microsoft.com/office/powerpoint/2010/main" val="38208993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lnSpcReduction="10000"/>
          </a:bodyPr>
          <a:lstStyle/>
          <a:p>
            <a:pPr marL="0" indent="0">
              <a:buNone/>
            </a:pPr>
            <a:r>
              <a:rPr lang="en-IN" sz="2000" dirty="0"/>
              <a:t>Data integration features, available from the Integration perspective, that ensure that master data can be integrated from a wide range of sources. The result is an innovative and powerful data integration solution with hundreds of ELT/ETL connectors enabling interaction with multiple sources and the synchronization of enterprise systems. From the Integration perspective, users can design different Jobs using a dedicated component group that allows bulk loading of data. Moreover, MDM's event management and Talend Jobs are tightly coupled so that users can call a Job from within Talend Studio to validate, correct or propagate data in the MDM Hub.</a:t>
            </a:r>
          </a:p>
          <a:p>
            <a:pPr marL="0" indent="0">
              <a:buNone/>
            </a:pPr>
            <a:endParaRPr lang="en-IN" sz="2000" dirty="0"/>
          </a:p>
          <a:p>
            <a:pPr marL="0" indent="0">
              <a:buNone/>
            </a:pPr>
            <a:r>
              <a:rPr lang="en-IN" sz="2000" dirty="0"/>
              <a:t>Data profiling and quality features, available from the Profiling perspective, that enable the profiling and cleansing of the source data before loading it into the MDM Hub, to help guarantee high standards of master data quality in your company. From the Profiling perspective, users can profile and clean data from various sources before loading it into the MDM Hub.</a:t>
            </a:r>
          </a:p>
          <a:p>
            <a:pPr marL="0" indent="0">
              <a:buNone/>
            </a:pPr>
            <a:endParaRPr lang="en-IN" sz="2000" dirty="0"/>
          </a:p>
          <a:p>
            <a:pPr marL="0" indent="0">
              <a:buNone/>
            </a:pPr>
            <a:r>
              <a:rPr lang="en-IN" sz="2000" dirty="0"/>
              <a:t>Master data management features, available from the MDM perspective, that enable you to build data models employing the necessary business and data rules to create one single master copy of the data which will be propagated back to the source and target systems.</a:t>
            </a:r>
            <a:endParaRPr lang="en-US" sz="20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A comprehensive set of tools</a:t>
            </a:r>
          </a:p>
        </p:txBody>
      </p:sp>
    </p:spTree>
    <p:extLst>
      <p:ext uri="{BB962C8B-B14F-4D97-AF65-F5344CB8AC3E}">
        <p14:creationId xmlns:p14="http://schemas.microsoft.com/office/powerpoint/2010/main" val="12715806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a:bodyPr>
          <a:lstStyle/>
          <a:p>
            <a:pPr marL="0" indent="0">
              <a:buNone/>
            </a:pPr>
            <a:r>
              <a:rPr lang="en-IN" sz="2100" dirty="0"/>
              <a:t>Data resolution features, provided within Talend MDM Web User Interface through Talend Data Stewardship Console or Talend Data Stewardship, to deal with records that arrive following a match operation from different data sources and where a decision needs to be taken to come up with the golden master data record.</a:t>
            </a:r>
          </a:p>
          <a:p>
            <a:pPr marL="0" indent="0">
              <a:buNone/>
            </a:pPr>
            <a:endParaRPr lang="en-IN" sz="2100" dirty="0"/>
          </a:p>
          <a:p>
            <a:pPr marL="0" indent="0">
              <a:buNone/>
            </a:pPr>
            <a:r>
              <a:rPr lang="en-IN" sz="2100" dirty="0"/>
              <a:t>The Talend Data Stewardship Console is deprecated since Talend 6.4. Consider migrating to Talend Data Stewardship.</a:t>
            </a:r>
          </a:p>
          <a:p>
            <a:pPr marL="0" indent="0">
              <a:buNone/>
            </a:pPr>
            <a:endParaRPr lang="en-IN" sz="2100" dirty="0"/>
          </a:p>
          <a:p>
            <a:pPr marL="0" indent="0">
              <a:buNone/>
            </a:pPr>
            <a:r>
              <a:rPr lang="en-IN" sz="2100" dirty="0"/>
              <a:t>A workflow editor, available from the BPM perspective, to design workflows in which a sequence of operations can be defined, laid out and shared in a graphical format. For more information on how to create and manage workflows, see Workflows.</a:t>
            </a:r>
            <a:endParaRPr lang="en-US" sz="21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A comprehensive set of tools</a:t>
            </a:r>
          </a:p>
        </p:txBody>
      </p:sp>
    </p:spTree>
    <p:extLst>
      <p:ext uri="{BB962C8B-B14F-4D97-AF65-F5344CB8AC3E}">
        <p14:creationId xmlns:p14="http://schemas.microsoft.com/office/powerpoint/2010/main" val="8318521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a:bodyPr>
          <a:lstStyle/>
          <a:p>
            <a:pPr marL="0" indent="0">
              <a:buNone/>
            </a:pPr>
            <a:r>
              <a:rPr lang="en-IN" sz="2100" dirty="0"/>
              <a:t>Data resolution features, provided within Talend MDM Web User Interface through Talend Data Stewardship Console or Talend Data Stewardship, to deal with records that arrive following a match operation from different data sources and where a decision needs to be taken to come up with the golden master data record.</a:t>
            </a:r>
          </a:p>
          <a:p>
            <a:pPr marL="0" indent="0">
              <a:buNone/>
            </a:pPr>
            <a:endParaRPr lang="en-IN" sz="2100" dirty="0"/>
          </a:p>
          <a:p>
            <a:pPr marL="0" indent="0">
              <a:buNone/>
            </a:pPr>
            <a:r>
              <a:rPr lang="en-IN" sz="2100" dirty="0"/>
              <a:t>The Talend Data Stewardship Console is deprecated since Talend 6.4. Consider migrating to Talend Data Stewardship.</a:t>
            </a:r>
          </a:p>
          <a:p>
            <a:pPr marL="0" indent="0">
              <a:buNone/>
            </a:pPr>
            <a:endParaRPr lang="en-IN" sz="2100" dirty="0"/>
          </a:p>
          <a:p>
            <a:pPr marL="0" indent="0">
              <a:buNone/>
            </a:pPr>
            <a:r>
              <a:rPr lang="en-IN" sz="2100" dirty="0"/>
              <a:t>A workflow editor, available from the BPM perspective, to design workflows in which a sequence of operations can be defined, laid out and shared in a graphical format. For more information on how to create and manage workflows, see Workflows.</a:t>
            </a:r>
            <a:endParaRPr lang="en-US" sz="21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A comprehensive set of tools</a:t>
            </a:r>
          </a:p>
        </p:txBody>
      </p:sp>
    </p:spTree>
    <p:extLst>
      <p:ext uri="{BB962C8B-B14F-4D97-AF65-F5344CB8AC3E}">
        <p14:creationId xmlns:p14="http://schemas.microsoft.com/office/powerpoint/2010/main" val="17327521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A71845-96AC-4734-AE0A-178BF7C27856}"/>
              </a:ext>
            </a:extLst>
          </p:cNvPr>
          <p:cNvPicPr>
            <a:picLocks noGrp="1" noChangeAspect="1"/>
          </p:cNvPicPr>
          <p:nvPr>
            <p:ph idx="1"/>
          </p:nvPr>
        </p:nvPicPr>
        <p:blipFill>
          <a:blip r:embed="rId2"/>
          <a:stretch>
            <a:fillRect/>
          </a:stretch>
        </p:blipFill>
        <p:spPr>
          <a:xfrm>
            <a:off x="1073150" y="967167"/>
            <a:ext cx="10045700" cy="5700333"/>
          </a:xfrm>
          <a:prstGeom prst="rect">
            <a:avLst/>
          </a:prstGeom>
          <a:ln>
            <a:noFill/>
          </a:ln>
          <a:effectLst>
            <a:softEdge rad="112500"/>
          </a:effectLst>
        </p:spPr>
      </p:pic>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Example of a functional workflow through Talend MDM</a:t>
            </a:r>
          </a:p>
        </p:txBody>
      </p:sp>
    </p:spTree>
    <p:extLst>
      <p:ext uri="{BB962C8B-B14F-4D97-AF65-F5344CB8AC3E}">
        <p14:creationId xmlns:p14="http://schemas.microsoft.com/office/powerpoint/2010/main" val="19990514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Example of a functional workflow through Talend MDM</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r>
              <a:rPr lang="en-IN" sz="2400" dirty="0"/>
              <a:t>A business user creates or modifies a master data record from Talend MDM Web User Interface,</a:t>
            </a:r>
          </a:p>
          <a:p>
            <a:pPr marL="0" indent="0">
              <a:buNone/>
            </a:pPr>
            <a:endParaRPr lang="en-IN" sz="2400" dirty="0"/>
          </a:p>
          <a:p>
            <a:pPr marL="0" indent="0">
              <a:buNone/>
            </a:pPr>
            <a:r>
              <a:rPr lang="en-IN" sz="2400" dirty="0"/>
              <a:t>A Trigger that matches the conditions set on the data validated against a data model kicks in to initialize a service. Various services can be initialized including Processes (</a:t>
            </a:r>
            <a:r>
              <a:rPr lang="en-IN" sz="2400" dirty="0" err="1"/>
              <a:t>callprocess</a:t>
            </a:r>
            <a:r>
              <a:rPr lang="en-IN" sz="2400" dirty="0"/>
              <a:t>) such as data validation or a human validation process, an enrichment process, a data integration process, etc.</a:t>
            </a:r>
          </a:p>
          <a:p>
            <a:pPr marL="0" indent="0">
              <a:buNone/>
            </a:pPr>
            <a:endParaRPr lang="en-IN" sz="2400" dirty="0"/>
          </a:p>
          <a:p>
            <a:pPr marL="0" indent="0">
              <a:buNone/>
            </a:pPr>
            <a:r>
              <a:rPr lang="en-IN" sz="2400" dirty="0"/>
              <a:t>A Process may use one or more plug-ins. Each plug-in performs certain tasks on master data. The most important plug-ins used by a given Process are </a:t>
            </a:r>
            <a:r>
              <a:rPr lang="en-IN" sz="2400" dirty="0" err="1"/>
              <a:t>calljob</a:t>
            </a:r>
            <a:r>
              <a:rPr lang="en-IN" sz="2400" dirty="0"/>
              <a:t>, </a:t>
            </a:r>
            <a:r>
              <a:rPr lang="en-IN" sz="2400" dirty="0" err="1"/>
              <a:t>worklowcontextrigger</a:t>
            </a:r>
            <a:r>
              <a:rPr lang="en-IN" sz="2400" dirty="0"/>
              <a:t> and </a:t>
            </a:r>
            <a:r>
              <a:rPr lang="en-IN" sz="2400" dirty="0" err="1"/>
              <a:t>xslt</a:t>
            </a:r>
            <a:r>
              <a:rPr lang="en-IN" sz="2400" dirty="0"/>
              <a:t>.</a:t>
            </a:r>
          </a:p>
        </p:txBody>
      </p:sp>
    </p:spTree>
    <p:extLst>
      <p:ext uri="{BB962C8B-B14F-4D97-AF65-F5344CB8AC3E}">
        <p14:creationId xmlns:p14="http://schemas.microsoft.com/office/powerpoint/2010/main" val="37270368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6600" dirty="0">
                <a:effectLst/>
              </a:rPr>
              <a:t>Setting data governance rules</a:t>
            </a:r>
            <a:endParaRPr lang="en-US" sz="6600"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endPar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ndParaRPr>
          </a:p>
        </p:txBody>
      </p:sp>
    </p:spTree>
    <p:extLst>
      <p:ext uri="{BB962C8B-B14F-4D97-AF65-F5344CB8AC3E}">
        <p14:creationId xmlns:p14="http://schemas.microsoft.com/office/powerpoint/2010/main" val="24815501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MDM working principles</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fontScale="92500" lnSpcReduction="20000"/>
          </a:bodyPr>
          <a:lstStyle/>
          <a:p>
            <a:pPr marL="0" indent="0">
              <a:buNone/>
            </a:pPr>
            <a:r>
              <a:rPr lang="en-IN" sz="2000" dirty="0"/>
              <a:t>From Talend Studio, you can define the rules that master data has to follow.</a:t>
            </a:r>
          </a:p>
          <a:p>
            <a:pPr marL="0" indent="0">
              <a:buNone/>
            </a:pPr>
            <a:r>
              <a:rPr lang="en-IN" sz="2000" dirty="0"/>
              <a:t>A typical sequence of setting governance rules in Talend Studio involves the following steps:</a:t>
            </a:r>
          </a:p>
          <a:p>
            <a:pPr marL="0" indent="0">
              <a:buNone/>
            </a:pPr>
            <a:endParaRPr lang="en-IN" sz="2000" dirty="0"/>
          </a:p>
          <a:p>
            <a:pPr marL="457200" indent="-457200">
              <a:buFont typeface="+mj-lt"/>
              <a:buAutoNum type="arabicPeriod"/>
            </a:pPr>
            <a:r>
              <a:rPr lang="en-IN" sz="2200" dirty="0"/>
              <a:t>Create a data model containing one or multiple business entities. A business entity can be a supplier, a country, a customer, etc. </a:t>
            </a:r>
          </a:p>
          <a:p>
            <a:pPr marL="457200" indent="-457200">
              <a:buFont typeface="+mj-lt"/>
              <a:buAutoNum type="arabicPeriod"/>
            </a:pPr>
            <a:endParaRPr lang="en-IN" sz="2200" dirty="0"/>
          </a:p>
          <a:p>
            <a:pPr marL="457200" indent="-457200">
              <a:buFont typeface="+mj-lt"/>
              <a:buAutoNum type="arabicPeriod"/>
            </a:pPr>
            <a:r>
              <a:rPr lang="en-IN" sz="2200" dirty="0"/>
              <a:t>Define the corresponding data container for the data model in the MDM Hub where the master data is to be persist. For more information, see Creating a data container.</a:t>
            </a:r>
          </a:p>
          <a:p>
            <a:pPr marL="457200" indent="-457200">
              <a:buFont typeface="+mj-lt"/>
              <a:buAutoNum type="arabicPeriod"/>
            </a:pPr>
            <a:endParaRPr lang="en-IN" sz="2200" dirty="0"/>
          </a:p>
          <a:p>
            <a:pPr marL="457200" indent="-457200">
              <a:buFont typeface="+mj-lt"/>
              <a:buAutoNum type="arabicPeriod"/>
            </a:pPr>
            <a:r>
              <a:rPr lang="en-IN" sz="2200" dirty="0"/>
              <a:t>Design one or more Processes that perform transformations, data validation and other tasks. Processes usually call a sequence of available plug-ins to project data from the source system to a defined data container (MDM Hub). During projection, the data is transformed, cross-referenced if needed and validated against the entity model. For more information on Processes, see How to create a Process from scratch.</a:t>
            </a:r>
          </a:p>
          <a:p>
            <a:pPr marL="457200" indent="-457200">
              <a:buFont typeface="+mj-lt"/>
              <a:buAutoNum type="arabicPeriod"/>
            </a:pPr>
            <a:endParaRPr lang="en-IN" sz="2200" dirty="0"/>
          </a:p>
          <a:p>
            <a:pPr marL="457200" indent="-457200">
              <a:buFont typeface="+mj-lt"/>
              <a:buAutoNum type="arabicPeriod"/>
            </a:pPr>
            <a:r>
              <a:rPr lang="en-IN" sz="2200" dirty="0"/>
              <a:t>Design one or more Triggers, rules for transforming data, that enable the event-based Processes to be undertaken on specific data records. For more information, see Creating a Trigger.</a:t>
            </a:r>
          </a:p>
        </p:txBody>
      </p:sp>
    </p:spTree>
    <p:extLst>
      <p:ext uri="{BB962C8B-B14F-4D97-AF65-F5344CB8AC3E}">
        <p14:creationId xmlns:p14="http://schemas.microsoft.com/office/powerpoint/2010/main" val="1820422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lstStyle/>
          <a:p>
            <a:r>
              <a:rPr lang="en-US" b="1" u="sng" dirty="0"/>
              <a:t>Project </a:t>
            </a:r>
            <a:r>
              <a:rPr lang="en-US" dirty="0"/>
              <a:t> is a set of jobs and involved metadata</a:t>
            </a:r>
          </a:p>
          <a:p>
            <a:endParaRPr lang="en-US" dirty="0"/>
          </a:p>
          <a:p>
            <a:r>
              <a:rPr lang="en-US" dirty="0"/>
              <a:t>Its defined under a subfolder into the Workspace</a:t>
            </a:r>
          </a:p>
          <a:p>
            <a:endParaRPr lang="en-US" dirty="0"/>
          </a:p>
          <a:p>
            <a:r>
              <a:rPr lang="en-US" dirty="0"/>
              <a:t>Different projects in the same workspace can have different settings</a:t>
            </a:r>
          </a:p>
          <a:p>
            <a:endParaRPr lang="en-US" dirty="0"/>
          </a:p>
          <a:p>
            <a:r>
              <a:rPr lang="en-US" dirty="0"/>
              <a:t>Internally, it’s a mix of XML, .item &amp; .properties files in a classical Eclipse </a:t>
            </a:r>
            <a:r>
              <a:rPr lang="en-US" dirty="0" err="1"/>
              <a:t>flavour</a:t>
            </a: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Projects</a:t>
            </a:r>
          </a:p>
        </p:txBody>
      </p:sp>
    </p:spTree>
    <p:extLst>
      <p:ext uri="{BB962C8B-B14F-4D97-AF65-F5344CB8AC3E}">
        <p14:creationId xmlns:p14="http://schemas.microsoft.com/office/powerpoint/2010/main" val="35336026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MDM working principles</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r>
              <a:rPr lang="en-IN" sz="2000" dirty="0"/>
              <a:t>After projection, the MDM Hub holds valid data (model compliant data) that a data steward or a business user can query and/or extract via </a:t>
            </a:r>
            <a:r>
              <a:rPr lang="en-IN" sz="2000" i="1" dirty="0"/>
              <a:t>Talend MDM Web User Interface</a:t>
            </a:r>
            <a:r>
              <a:rPr lang="en-IN" sz="2000" dirty="0"/>
              <a:t>. </a:t>
            </a:r>
          </a:p>
          <a:p>
            <a:pPr marL="0" indent="0">
              <a:buNone/>
            </a:pPr>
            <a:r>
              <a:rPr lang="en-IN" sz="2000" dirty="0"/>
              <a:t>Before a given business user is able to extract and query valid master data via the web-based User Interface, you need to create one or more Views in </a:t>
            </a:r>
            <a:r>
              <a:rPr lang="en-IN" sz="2000" i="1" dirty="0"/>
              <a:t>Talend Studio</a:t>
            </a:r>
            <a:r>
              <a:rPr lang="en-IN" sz="2000" dirty="0"/>
              <a:t> that specify</a:t>
            </a:r>
          </a:p>
          <a:p>
            <a:pPr marL="0" indent="0">
              <a:buNone/>
            </a:pPr>
            <a:endParaRPr lang="en-IN" sz="2000" dirty="0"/>
          </a:p>
          <a:p>
            <a:r>
              <a:rPr lang="en-IN" sz="2000" dirty="0"/>
              <a:t>which records of an entity a business user has the right to search,</a:t>
            </a:r>
          </a:p>
          <a:p>
            <a:r>
              <a:rPr lang="en-IN" sz="2000" dirty="0"/>
              <a:t>which records of an entity a business user has the right to view,</a:t>
            </a:r>
          </a:p>
          <a:p>
            <a:r>
              <a:rPr lang="en-IN" sz="2000" dirty="0"/>
              <a:t>optionally which conditions should the content meet to be delivered as the result of a search (content filters).</a:t>
            </a:r>
          </a:p>
          <a:p>
            <a:pPr marL="0" indent="0">
              <a:buNone/>
            </a:pPr>
            <a:endParaRPr lang="en-IN" sz="1800" dirty="0"/>
          </a:p>
        </p:txBody>
      </p:sp>
    </p:spTree>
    <p:extLst>
      <p:ext uri="{BB962C8B-B14F-4D97-AF65-F5344CB8AC3E}">
        <p14:creationId xmlns:p14="http://schemas.microsoft.com/office/powerpoint/2010/main" val="15243388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Data Models</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r>
              <a:rPr lang="en-IN" sz="2400" dirty="0"/>
              <a:t>Data models contain entities which are master data objects (or business entities) such as a Person, a Product, an Organization, etc. Each entity is defined by its attributes which are the entity characteristics, for example, for the Person entity, the attributes could be name, date of birth, address, etc.</a:t>
            </a:r>
          </a:p>
          <a:p>
            <a:pPr marL="0" indent="0">
              <a:buNone/>
            </a:pPr>
            <a:endParaRPr lang="en-IN" sz="2400" dirty="0"/>
          </a:p>
          <a:p>
            <a:pPr marL="0" indent="0">
              <a:buNone/>
            </a:pPr>
            <a:r>
              <a:rPr lang="en-IN" sz="2000" dirty="0"/>
              <a:t>Entity names must be unique, both within a Data Model and across multiple Data Models deployed to the same MDM Server.</a:t>
            </a:r>
          </a:p>
          <a:p>
            <a:pPr marL="0" indent="0">
              <a:buNone/>
            </a:pPr>
            <a:endParaRPr lang="en-IN" sz="2000" dirty="0"/>
          </a:p>
          <a:p>
            <a:pPr marL="0" indent="0">
              <a:buNone/>
            </a:pPr>
            <a:r>
              <a:rPr lang="en-IN" sz="2000" dirty="0"/>
              <a:t>When creating a data model from Talend Studio, you compartmentalize records and data to create the most efficient data model possible. In addition, you can define the attributes, validation rules, user access rights and relationships of entities mastered by the MDM Hub.</a:t>
            </a:r>
          </a:p>
          <a:p>
            <a:pPr marL="0" indent="0">
              <a:buNone/>
            </a:pPr>
            <a:endParaRPr lang="en-IN" sz="2000" dirty="0"/>
          </a:p>
          <a:p>
            <a:pPr marL="0" indent="0">
              <a:buNone/>
            </a:pPr>
            <a:r>
              <a:rPr lang="en-IN" sz="2000" dirty="0"/>
              <a:t>You can also import/export, edit, copy/paste and delete data models.</a:t>
            </a:r>
          </a:p>
        </p:txBody>
      </p:sp>
    </p:spTree>
    <p:extLst>
      <p:ext uri="{BB962C8B-B14F-4D97-AF65-F5344CB8AC3E}">
        <p14:creationId xmlns:p14="http://schemas.microsoft.com/office/powerpoint/2010/main" val="24634872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Setting up a Data Model</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r>
              <a:rPr lang="en-IN" sz="2000" dirty="0"/>
              <a:t>You can create one or multiple data models for any domain and store them in the MDM Hub.</a:t>
            </a:r>
          </a:p>
          <a:p>
            <a:pPr marL="0" indent="0">
              <a:buNone/>
            </a:pPr>
            <a:r>
              <a:rPr lang="en-IN" sz="2000" dirty="0"/>
              <a:t>A few steps are necessary to complete the creation of a data model:</a:t>
            </a:r>
          </a:p>
          <a:p>
            <a:pPr marL="0" indent="0">
              <a:buNone/>
            </a:pPr>
            <a:endParaRPr lang="en-IN" sz="2000" dirty="0"/>
          </a:p>
          <a:p>
            <a:pPr marL="457200" indent="-457200">
              <a:buFont typeface="+mj-lt"/>
              <a:buAutoNum type="arabicPeriod"/>
            </a:pPr>
            <a:r>
              <a:rPr lang="en-IN" sz="2000" dirty="0"/>
              <a:t>Create business entities in the model.</a:t>
            </a:r>
          </a:p>
          <a:p>
            <a:pPr marL="457200" indent="-457200">
              <a:buFont typeface="+mj-lt"/>
              <a:buAutoNum type="arabicPeriod"/>
            </a:pPr>
            <a:r>
              <a:rPr lang="en-IN" sz="2000" dirty="0"/>
              <a:t>Adding attributes in each of the created business entities.</a:t>
            </a:r>
          </a:p>
          <a:p>
            <a:pPr marL="457200" indent="-457200">
              <a:buFont typeface="+mj-lt"/>
              <a:buAutoNum type="arabicPeriod"/>
            </a:pPr>
            <a:r>
              <a:rPr lang="en-IN" sz="2000" dirty="0"/>
              <a:t>Set annotations to entities or attributes regarding access control, display issues, role authorization, foreign key, etc.</a:t>
            </a:r>
          </a:p>
          <a:p>
            <a:pPr marL="0" indent="0">
              <a:buNone/>
            </a:pPr>
            <a:endParaRPr lang="en-IN" sz="2000" dirty="0"/>
          </a:p>
          <a:p>
            <a:pPr marL="0" indent="0">
              <a:buNone/>
            </a:pPr>
            <a:r>
              <a:rPr lang="en-IN" sz="2000" dirty="0"/>
              <a:t>You can also define reusable types for any data model. These reusable types are sets of attributes that can be used in one or more entities of the data model. Using reusable types is a way of factoring the data model and managing the impact of changes since any modification on a reusable type will have an impact on every entity that uses this type.</a:t>
            </a:r>
          </a:p>
        </p:txBody>
      </p:sp>
    </p:spTree>
    <p:extLst>
      <p:ext uri="{BB962C8B-B14F-4D97-AF65-F5344CB8AC3E}">
        <p14:creationId xmlns:p14="http://schemas.microsoft.com/office/powerpoint/2010/main" val="14587028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How to create a data model</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fontScale="92500" lnSpcReduction="20000"/>
          </a:bodyPr>
          <a:lstStyle/>
          <a:p>
            <a:pPr marL="0" indent="0">
              <a:buNone/>
            </a:pPr>
            <a:r>
              <a:rPr lang="en-IN" sz="2000" dirty="0"/>
              <a:t>Prerequisite(s): You have already connected to the MDM server from Talend Studio.</a:t>
            </a:r>
          </a:p>
          <a:p>
            <a:pPr marL="0" indent="0">
              <a:buNone/>
            </a:pPr>
            <a:endParaRPr lang="en-IN" sz="2000" dirty="0"/>
          </a:p>
          <a:p>
            <a:pPr marL="457200" indent="-457200">
              <a:buFont typeface="+mj-lt"/>
              <a:buAutoNum type="arabicPeriod"/>
            </a:pPr>
            <a:r>
              <a:rPr lang="en-IN" sz="2000" dirty="0"/>
              <a:t>In the MDM Repository tree view, right-click Data Model and select New from the contextual menu. Enter a name for the new model. Make sure that the name contains valid characters and does not already exist.</a:t>
            </a:r>
          </a:p>
          <a:p>
            <a:pPr marL="457200" indent="-457200">
              <a:buFont typeface="+mj-lt"/>
              <a:buAutoNum type="arabicPeriod"/>
            </a:pPr>
            <a:endParaRPr lang="en-IN" sz="2000" dirty="0"/>
          </a:p>
          <a:p>
            <a:pPr marL="457200" indent="-457200">
              <a:buFont typeface="+mj-lt"/>
              <a:buAutoNum type="arabicPeriod"/>
            </a:pPr>
            <a:r>
              <a:rPr lang="en-IN" sz="2000" dirty="0"/>
              <a:t>Keep the Create the corresponding Data Container at the same time check box selected, so that the corresponding data container with the same name will be created.</a:t>
            </a:r>
          </a:p>
          <a:p>
            <a:pPr marL="457200" indent="-457200">
              <a:buFont typeface="+mj-lt"/>
              <a:buAutoNum type="arabicPeriod"/>
            </a:pPr>
            <a:endParaRPr lang="en-IN" sz="2000" dirty="0"/>
          </a:p>
          <a:p>
            <a:pPr marL="457200" indent="-457200">
              <a:buFont typeface="+mj-lt"/>
              <a:buAutoNum type="arabicPeriod"/>
            </a:pPr>
            <a:r>
              <a:rPr lang="en-IN" sz="2000" dirty="0"/>
              <a:t>If needed, you can clear this check box and create its corresponding data container later. For more information, see Data Containers.  </a:t>
            </a:r>
            <a:r>
              <a:rPr lang="en-IN" sz="2000" b="1" dirty="0"/>
              <a:t>Warning - A data container and its corresponding data model must have the same name.</a:t>
            </a:r>
          </a:p>
          <a:p>
            <a:pPr marL="457200" indent="-457200">
              <a:buFont typeface="+mj-lt"/>
              <a:buAutoNum type="arabicPeriod"/>
            </a:pPr>
            <a:endParaRPr lang="en-IN" sz="2000" dirty="0"/>
          </a:p>
          <a:p>
            <a:pPr marL="457200" indent="-457200">
              <a:buFont typeface="+mj-lt"/>
              <a:buAutoNum type="arabicPeriod"/>
            </a:pPr>
            <a:r>
              <a:rPr lang="en-IN" sz="2000" dirty="0"/>
              <a:t>Click OK to validate your changes and close the dialog box.</a:t>
            </a:r>
          </a:p>
          <a:p>
            <a:pPr marL="457200" indent="-457200">
              <a:buFont typeface="+mj-lt"/>
              <a:buAutoNum type="arabicPeriod"/>
            </a:pPr>
            <a:endParaRPr lang="en-IN" sz="2000" dirty="0"/>
          </a:p>
          <a:p>
            <a:pPr marL="457200" indent="-457200">
              <a:buFont typeface="+mj-lt"/>
              <a:buAutoNum type="arabicPeriod"/>
            </a:pPr>
            <a:r>
              <a:rPr lang="en-IN" sz="2000" dirty="0"/>
              <a:t>The newly created data model and its corresponding data container will be shown in the MDM Repository tree view.</a:t>
            </a:r>
          </a:p>
          <a:p>
            <a:pPr marL="0" indent="0">
              <a:buNone/>
            </a:pPr>
            <a:endParaRPr lang="en-IN" sz="2000" dirty="0"/>
          </a:p>
        </p:txBody>
      </p:sp>
    </p:spTree>
    <p:extLst>
      <p:ext uri="{BB962C8B-B14F-4D97-AF65-F5344CB8AC3E}">
        <p14:creationId xmlns:p14="http://schemas.microsoft.com/office/powerpoint/2010/main" val="27005798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How to create business entities in the data model</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fontScale="92500" lnSpcReduction="20000"/>
          </a:bodyPr>
          <a:lstStyle/>
          <a:p>
            <a:pPr marL="0" indent="0">
              <a:buNone/>
            </a:pPr>
            <a:r>
              <a:rPr lang="en-IN" sz="2000" dirty="0"/>
              <a:t>Prerequisite(s): You have already connected to the MDM server from Talend Studio.</a:t>
            </a:r>
          </a:p>
          <a:p>
            <a:pPr marL="0" indent="0">
              <a:buNone/>
            </a:pPr>
            <a:endParaRPr lang="en-IN" sz="2000" dirty="0"/>
          </a:p>
          <a:p>
            <a:pPr marL="457200" indent="-457200">
              <a:buFont typeface="+mj-lt"/>
              <a:buAutoNum type="arabicPeriod"/>
            </a:pPr>
            <a:r>
              <a:rPr lang="en-IN" sz="2000" dirty="0"/>
              <a:t>In the MDM Repository tree view, right-click Data Model and select New from the contextual menu. Enter a name for the new model. Make sure that the name contains valid characters and does not already exist.</a:t>
            </a:r>
          </a:p>
          <a:p>
            <a:pPr marL="457200" indent="-457200">
              <a:buFont typeface="+mj-lt"/>
              <a:buAutoNum type="arabicPeriod"/>
            </a:pPr>
            <a:endParaRPr lang="en-IN" sz="2000" dirty="0"/>
          </a:p>
          <a:p>
            <a:pPr marL="457200" indent="-457200">
              <a:buFont typeface="+mj-lt"/>
              <a:buAutoNum type="arabicPeriod"/>
            </a:pPr>
            <a:r>
              <a:rPr lang="en-IN" sz="2000" dirty="0"/>
              <a:t>Keep the Create the corresponding Data Container at the same time check box selected, so that the corresponding data container with the same name will be created.</a:t>
            </a:r>
          </a:p>
          <a:p>
            <a:pPr marL="457200" indent="-457200">
              <a:buFont typeface="+mj-lt"/>
              <a:buAutoNum type="arabicPeriod"/>
            </a:pPr>
            <a:endParaRPr lang="en-IN" sz="2000" dirty="0"/>
          </a:p>
          <a:p>
            <a:pPr marL="457200" indent="-457200">
              <a:buFont typeface="+mj-lt"/>
              <a:buAutoNum type="arabicPeriod"/>
            </a:pPr>
            <a:r>
              <a:rPr lang="en-IN" sz="2000" dirty="0"/>
              <a:t>If needed, you can clear this check box and create its corresponding data container later. For more information, see Data Containers.  </a:t>
            </a:r>
            <a:r>
              <a:rPr lang="en-IN" sz="2000" b="1" dirty="0"/>
              <a:t>Warning - A data container and its corresponding data model must have the same name.</a:t>
            </a:r>
          </a:p>
          <a:p>
            <a:pPr marL="457200" indent="-457200">
              <a:buFont typeface="+mj-lt"/>
              <a:buAutoNum type="arabicPeriod"/>
            </a:pPr>
            <a:endParaRPr lang="en-IN" sz="2000" dirty="0"/>
          </a:p>
          <a:p>
            <a:pPr marL="457200" indent="-457200">
              <a:buFont typeface="+mj-lt"/>
              <a:buAutoNum type="arabicPeriod"/>
            </a:pPr>
            <a:r>
              <a:rPr lang="en-IN" sz="2000" dirty="0"/>
              <a:t>Click OK to validate your changes and close the dialog box.</a:t>
            </a:r>
          </a:p>
          <a:p>
            <a:pPr marL="457200" indent="-457200">
              <a:buFont typeface="+mj-lt"/>
              <a:buAutoNum type="arabicPeriod"/>
            </a:pPr>
            <a:endParaRPr lang="en-IN" sz="2000" dirty="0"/>
          </a:p>
          <a:p>
            <a:pPr marL="457200" indent="-457200">
              <a:buFont typeface="+mj-lt"/>
              <a:buAutoNum type="arabicPeriod"/>
            </a:pPr>
            <a:r>
              <a:rPr lang="en-IN" sz="2000" dirty="0"/>
              <a:t>The newly created data model and its corresponding data container will be shown in the MDM Repository tree view.</a:t>
            </a:r>
          </a:p>
          <a:p>
            <a:pPr marL="0" indent="0">
              <a:buNone/>
            </a:pPr>
            <a:endParaRPr lang="en-IN" sz="2000" dirty="0"/>
          </a:p>
        </p:txBody>
      </p:sp>
    </p:spTree>
    <p:extLst>
      <p:ext uri="{BB962C8B-B14F-4D97-AF65-F5344CB8AC3E}">
        <p14:creationId xmlns:p14="http://schemas.microsoft.com/office/powerpoint/2010/main" val="15665179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Data Containers</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r>
              <a:rPr lang="en-IN" dirty="0"/>
              <a:t>A data container in the MDM Hub can hold data from multiple entities. An entity in a data container is not visible from another data container.</a:t>
            </a:r>
          </a:p>
          <a:p>
            <a:pPr marL="0" indent="0">
              <a:buNone/>
            </a:pPr>
            <a:endParaRPr lang="en-IN" dirty="0"/>
          </a:p>
          <a:p>
            <a:pPr marL="0" indent="0">
              <a:buNone/>
            </a:pPr>
            <a:r>
              <a:rPr lang="en-IN" dirty="0"/>
              <a:t>Authorized users can create, import/export, edit, copy/paste, duplicate and delete data containers.</a:t>
            </a:r>
          </a:p>
          <a:p>
            <a:pPr marL="0" indent="0">
              <a:buNone/>
            </a:pPr>
            <a:endParaRPr lang="en-IN" dirty="0"/>
          </a:p>
          <a:p>
            <a:pPr marL="0" indent="0">
              <a:buNone/>
            </a:pPr>
            <a:r>
              <a:rPr lang="en-IN" dirty="0"/>
              <a:t>From </a:t>
            </a:r>
            <a:r>
              <a:rPr lang="en-IN" i="1" dirty="0"/>
              <a:t>Talend Studio</a:t>
            </a:r>
            <a:r>
              <a:rPr lang="en-IN" dirty="0"/>
              <a:t> you can create one or several data containers in the MDM Hub in which you can manage data records directly or you can load data using the </a:t>
            </a:r>
            <a:r>
              <a:rPr lang="en-IN" b="1" dirty="0" err="1"/>
              <a:t>tMDMInput</a:t>
            </a:r>
            <a:r>
              <a:rPr lang="en-IN" dirty="0"/>
              <a:t> and </a:t>
            </a:r>
            <a:r>
              <a:rPr lang="en-IN" b="1" dirty="0" err="1"/>
              <a:t>tMDMOutput</a:t>
            </a:r>
            <a:r>
              <a:rPr lang="en-IN" dirty="0"/>
              <a:t> components.</a:t>
            </a:r>
          </a:p>
          <a:p>
            <a:pPr marL="0" indent="0">
              <a:buNone/>
            </a:pPr>
            <a:endParaRPr lang="en-IN" sz="2000" dirty="0"/>
          </a:p>
        </p:txBody>
      </p:sp>
    </p:spTree>
    <p:extLst>
      <p:ext uri="{BB962C8B-B14F-4D97-AF65-F5344CB8AC3E}">
        <p14:creationId xmlns:p14="http://schemas.microsoft.com/office/powerpoint/2010/main" val="1954686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Managing records in a data container</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lnSpcReduction="10000"/>
          </a:bodyPr>
          <a:lstStyle/>
          <a:p>
            <a:pPr marL="0" indent="0">
              <a:buNone/>
            </a:pPr>
            <a:r>
              <a:rPr lang="en-IN" dirty="0"/>
              <a:t>In a data container, you can create as many new data records as needed for one or more entities.</a:t>
            </a:r>
          </a:p>
          <a:p>
            <a:pPr marL="0" indent="0">
              <a:buNone/>
            </a:pPr>
            <a:r>
              <a:rPr lang="en-IN" b="1" dirty="0"/>
              <a:t>Prerequisite(s): </a:t>
            </a:r>
            <a:r>
              <a:rPr lang="en-IN" dirty="0"/>
              <a:t>You have already connected to the MDM server from Talend Studio. A data container exists and is defined with at least one entity.</a:t>
            </a:r>
          </a:p>
          <a:p>
            <a:pPr marL="0" indent="0">
              <a:buNone/>
            </a:pPr>
            <a:endParaRPr lang="en-IN" dirty="0"/>
          </a:p>
          <a:p>
            <a:pPr marL="971550" lvl="1" indent="-514350">
              <a:buFont typeface="+mj-lt"/>
              <a:buAutoNum type="arabicPeriod"/>
            </a:pPr>
            <a:r>
              <a:rPr lang="en-IN" dirty="0"/>
              <a:t>To create a new data record from a data container, do the following:</a:t>
            </a:r>
          </a:p>
          <a:p>
            <a:pPr marL="971550" lvl="1" indent="-514350">
              <a:buFont typeface="+mj-lt"/>
              <a:buAutoNum type="arabicPeriod"/>
            </a:pPr>
            <a:r>
              <a:rPr lang="en-IN" dirty="0"/>
              <a:t>In the MDM Repository tree view, expand the Data Container node.</a:t>
            </a:r>
          </a:p>
          <a:p>
            <a:pPr marL="971550" lvl="1" indent="-514350">
              <a:buFont typeface="+mj-lt"/>
              <a:buAutoNum type="arabicPeriod"/>
            </a:pPr>
            <a:r>
              <a:rPr lang="en-IN" dirty="0"/>
              <a:t>Double-click the data container in which you want to create a new data record.</a:t>
            </a:r>
          </a:p>
          <a:p>
            <a:pPr marL="971550" lvl="1" indent="-514350">
              <a:buFont typeface="+mj-lt"/>
              <a:buAutoNum type="arabicPeriod"/>
            </a:pPr>
            <a:r>
              <a:rPr lang="en-IN" dirty="0"/>
              <a:t>A dialog box opens, asking you to select an appropriate MDM server.</a:t>
            </a:r>
          </a:p>
          <a:p>
            <a:pPr marL="971550" lvl="1" indent="-514350">
              <a:buFont typeface="+mj-lt"/>
              <a:buAutoNum type="arabicPeriod"/>
            </a:pPr>
            <a:r>
              <a:rPr lang="en-IN" dirty="0"/>
              <a:t>Once you have made your choice, click OK to close the dialog box.</a:t>
            </a:r>
          </a:p>
          <a:p>
            <a:pPr marL="971550" lvl="1" indent="-514350">
              <a:buFont typeface="+mj-lt"/>
              <a:buAutoNum type="arabicPeriod"/>
            </a:pPr>
            <a:r>
              <a:rPr lang="en-IN" dirty="0"/>
              <a:t>Right-click the lower part of the data container browser, and then click New Record.</a:t>
            </a:r>
          </a:p>
          <a:p>
            <a:pPr marL="0" indent="0">
              <a:buNone/>
            </a:pPr>
            <a:endParaRPr lang="en-IN" dirty="0"/>
          </a:p>
        </p:txBody>
      </p:sp>
    </p:spTree>
    <p:extLst>
      <p:ext uri="{BB962C8B-B14F-4D97-AF65-F5344CB8AC3E}">
        <p14:creationId xmlns:p14="http://schemas.microsoft.com/office/powerpoint/2010/main" val="3833044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Managing records in a data container</a:t>
            </a:r>
          </a:p>
        </p:txBody>
      </p:sp>
      <p:pic>
        <p:nvPicPr>
          <p:cNvPr id="2" name="Content Placeholder 1">
            <a:extLst>
              <a:ext uri="{FF2B5EF4-FFF2-40B4-BE49-F238E27FC236}">
                <a16:creationId xmlns:a16="http://schemas.microsoft.com/office/drawing/2014/main" id="{A53B87F8-A058-4990-8FC8-06C8182354E6}"/>
              </a:ext>
            </a:extLst>
          </p:cNvPr>
          <p:cNvPicPr>
            <a:picLocks noGrp="1" noChangeAspect="1"/>
          </p:cNvPicPr>
          <p:nvPr>
            <p:ph idx="1"/>
          </p:nvPr>
        </p:nvPicPr>
        <p:blipFill>
          <a:blip r:embed="rId3"/>
          <a:stretch>
            <a:fillRect/>
          </a:stretch>
        </p:blipFill>
        <p:spPr>
          <a:xfrm>
            <a:off x="548057" y="1165860"/>
            <a:ext cx="5700343" cy="3206443"/>
          </a:xfrm>
          <a:prstGeom prst="rect">
            <a:avLst/>
          </a:prstGeom>
          <a:ln>
            <a:noFill/>
          </a:ln>
          <a:effectLst>
            <a:softEdge rad="112500"/>
          </a:effectLst>
        </p:spPr>
      </p:pic>
      <p:sp>
        <p:nvSpPr>
          <p:cNvPr id="4" name="AutoShape 2" descr="data:image/png;base64,iVBORw0KGgoAAAANSUhEUgAAAdkAAAFoCAYAAAAb0YHSAAAABGdBTUEAALGPC/xhBQAAACBjSFJNAAB6JgAAgIQAAPoAAACA6AAAdTAAAOpgAAA6mAAAF3CculE8AAAABmJLR0QAAAAAAAD5Q7t/AAAACXBIWXMAAA7EAAAOxAGVKw4bAAAAB3RJTUUH4QwOBiQvaldY+AAAgABJREFUeNrsnXd8HMd597+zex3AofdOEgQJ9t6LumRJttx7jR3bsf0mjvMmTncSv3GSN4md1zXuJXKRLatYlSIp9t4bWACid+DQr+7uvH9cPxzAokbJ+/18gLvbnZ2dnd2d3zzPNLF9+3bZ39/P2XPnaWq+ii4VcnJzQPJ7y81d+k1m2LUOEy81HnEzB93UZVxvUl/51LyBSc2kl5rp0/AKRWvyOkDXNXp6eqmqrHjZ4pRSMjg0RH5+Pop46U+XEIKRgX5sDieu7GykfC1LD0Ew4Kevs5PMvHz0oI+qygoWNMwnPz8fS39fHydOnqJ30MOGLbez6bY7KSkpvc5Ep2TWy1HSvhTkTe26+fAy+nHt0FNCRPJXJvwUib/jkU8bj0xKQ/pEJ6ZNposrzX2WMP39T5Os2HeZJidk8heZujO6QUyTvpkuLhbFdd7dNOlLe6ScZu+NnCtN3lxXuOu4hmTElHdOJH1P3C8QKd9FLI7oPhGLMn5s8nEAieWkuMmXfqa8nOmWJz03M+TgjHma8Nwl5alg5vNOyeHpzyRie2XCESLhHJHjhEDI5PiESHcOkRRv6olE6ilk8n2a9k6lHK/qfp547FE+9rGPYlzjwRSJB6aJPZYH0mDPnt1s2bwFFHXG/JomqiRUi5Uz235HbnY2ZWUVGFoo8szGD1Ui+S5iUcobelLjZbGI/ZaAEfltxNIqGJ708vS257n9nR9k27bnOXxgP8eOn2DpksVYTp05S++ghw//waeYPX8xvmCIoYnQdSZjmkwVqS/6deRa2ot8abWTGxbW6xXpa4hragGRThhlgshKKWPlRuwv9i/xZqdsk6n7Ej/Ti6tMOECmXEFS/CnnTirXEsQq+fj4RcjkWMN7U0UqFk5Oza9UQZxO4GYSvrTnS6Pk4jrD3uj5Us8z0xN9vQI+JR6BmKbkDL+L8f3hgju8XYiomIrI94joChHbFv2LhkMkxJFQuk5ftF7zQmbYku45if+Y9uiUh0ZOE3v8p4ifQCTHE5fUa9yXaA055TRT74skWejiD1+iqIqEiGLbJSBkLMdT4xap50yoLMTLZJH0O/E4EsJk2wx8QZ0Jf4iQZiRdSHJ4keb4pC+xcypCoumSgGYQ0mWi8qFEn7PE+EVyLknDSLoLVkNB0wyCnmHGRkfRgwEUQBFhcVUAFRn5Hf5LFGElIROiMSuxnA+XVQax4gwJ6JFbrSMwCIutIUEKwaTFTiiokZVXzIPv/BALFy/lB9/5BqdOn8HS1NTE5jvuYfb8xUz6g9M8HFOJJyf22sZf5oQ4RMK/G/N83oBZ/DJZsNcy3lMNnOuJO0mEosfJcN1WRoREShERoHAYKSVSxG+uiJUBMmbxCUAmVmYSywmRsi3xPY1uj710KaawiB6TYFqm3orIyyWlTKqUxywfEb/OeB4knS0ST3SDiBWHCZqXpmYrkuKNbr/uylFCeZocb5p4oudLFb+ZzneNfenF4RrXN0O4xLSJNC9tspURf2ejd0JErVkR355UwCeGS3zTEx661PNef1U6OWSytZe8P60lOCWfRPqw090XEX9+k+KM3qhI4Rw+T2rap/HZC5LLzkTxnZqqcH4KEQ82jdUpABQQ8RSRJnhSlSf9vU/xQKQKW2S/EPH3Pp5HU6888X0WKc/31DqHxNCN+D1LqKUPDXvo7x9MPlfs/ZNkZGZQWlaC1WpNNhh0HUNIdAOMYFi7wlkUjsdIeRiVyHVphqR7zMuoL4BFVajMzkQi6RidRNcNsp12ytwuFEVEymkiohoR3uhvGRdZiYI0dAzDYNKnMat+MWvXb+Spx36NxWJzsGHLnfgC01uvUx+AeCbFXtTICycSa70JN/VG7diXZsPe+MnkzLun/EjzmF9bpGPWY0RgI+JqCMJumahvRoT3I8ICa0TOmPSATXtOGRPspLCJxya+AXLK14SD4sKY1soS0ZpAuguXUws3AUKKuMU7Qz6LaB6kQaQJG82Maz43CbXv62oSSeM+FCKN+F5HusNuwZfqn0mftug5RYoFIBJ8hrF0pVyTlHGxlFKiKApSSgyMJNlNLozFlGPThXtZLnOaPE23Pe25IxXA1JyPHi9SBDCmA9NeSEJNN3ZSkfT8iWjhF8tzGQ8jEs+V7JmKHZuQl7F9QpJ0cOLpY7si1QSZbO3G4op8iVeSRUp64uWUpuuEND3pEpPzOaFykbAjyZyKPicKaIaOpusE9fjx0jDY8cJO8rIzsVgsae9xV3cfazdtoLq6CsMIl4ZCUTC0EIbU0aSOEfAjADVSOZIQsWbj5ZeM7O8d9/HcsEF5/VwmRsc4fu4SErDNmUemO4uuS5e4PxigJNOBLiMWK8lCqxMurvXINWoIDF2PpdsXDLFhy53s27MLS0ZWNiWlpQxPhCIPRvwCFSEIhDQudg3xzIlWeka8AORlOrhnSSVLa4vJsNuQyLDJn1AzjotvgtCmKbDSvA9Jt/FmuOFCbJqSQab7Iqe+fNOW1UmCHP5vRExUQwgMGRZEEXUBChGufRkyklcJFl6qcCYJbnqnWDpRDm9PscwSA6Sz0lML5WkzWTLtrqToRCzVca/dVHMj0VWWbE2KpAKK6eJIeeGvJaoiVYwStk89Vzxueb3pTkj7TBWC6dJxM2Fl5FypYW9EuNJuj4h3TKiShDbJmX3Na0gNN13lJW1ep4qnmHq/E709yRviHhuZEF/sWpNcyokREK9gxpQx2WUc09aU9KR6npKjllMs26nvmoyLasLxIiGcjKYnUlDFH0eZEGn8IBFxiSV6wqQhCQSDeAOhGS3k2L1L0v7E3+EvNosgFNIIBjV8IT0Wj6HrTIxP8ImPvgu7zU4oFDf2FFXBbrPx8188jsczQlFJCYYRFjJDghYIoBkagaAfw+9DEXGRjQqsStiCVQkbgiogfUFCkzoLGuqZVz+b3/z6CRSh8LZ3PsiFC1doPX4c6VAJygAGIiyoxMVWl3GRNQApFDSpYkTTLkDXJSWlpWS5c7BMeeEjXyyqwOsP8PVnT7PtTDv5mXY2zSsjw2HhhTOdHL7czZKaQr740EqKcjIxDIkQMuZft1isKOiR7QoWq4LUdYRiRUgNTTfiN0mxoKqgaaHYfn1Ki7tAtVpRlchLoYUIJYQRigUFiS4lqqoidQ39ev2/SVV0BYvFihA6oZAWqfkJFCXssReKgq6FkjsEiOTokuOPCk/45VFileDwwy2NaJuAwFDCb6ch4i7iZOdpGms2te2UyLuVUA2OW71yavISL0MmNOZPIcUHnViQJrjaZhSchH1SzBT2+qy9Ga3G6zw+fkkyafuNpO1G0x3LtOsR/RvMi8R0p3MhpzKT4E53jpm2X885X1ZmqOzErjGe0ISnOFUwZdL29KKe4pJOeL9EYlmSVmwT0iKTLdS4cCU8jwkV29hZI9Zpohimq/THRTh6ooQqjIiXR7EyJvIl0aqVEBHFULKmJnSQS/WEp3eIR8OqaLqBpoeFNpp+Xdcj5aHg0cee4dSZRjIyMpBSEgz4+au/+Ezcqg6F0PVwS6lQVPSQhiFDaH4/ut+PisAQMiaqiLj1mpBd5Cmw0R7giR/8GP3DH+Cht94PwNkzjTzzs4e5zS3IUeyEAn4kCdZrJL80GRFeQ4SFVwg0exDD0FIevPBzMtU+jzxgY94A33ruFNvOtHPf0ioyHTZyMwSgsml+KbouefpkK//826P85dtWU5KbATJs/SrGOKd37WUiazHrV87CGD7Dzp3N1Kxewfil55nIvo31q2qxyHCGDTS9wJ4LE2y6824CF55gqHQLS8pykjTQCHk49fQv2d/sxbDYqdj6dt7SUBrer8BY8x4u+tzMK3Fx4vA5CpfdxcLyjHAhZUzTqzT14RQqweFzvLDtGbomF/Kmd91JcYYF9EnOnz/DhJHJwNVzzN3wEHUFjulaZpIf8IRtscqvACXyNBuKRDHiL46QItwmkviWJb1NCa2X07iFp4p9mg5OKT+igp6cZJk2vlR9uGbxPE3YaQv3GSzSa1mZIo0lk3h/0qZ1GpfwDQv4dOmeRiivz2K9DvfPNEyxMKOWVKIo3mzsicIko01FU8X2Zq3a6aoWM7rqmfp8pYaNvWckpy+1QhP7li6DIq9iNC+Tmh+SrND4WyVlcmQpb3ZceKMiHfHrxsqMqP8nzYFhjYw30SU55iTIhBqASDh7kgsZCHesCp9Q1w2GxyYYHfcmd6YyJFrQj4y4bWMCm/CcqRYrVpsjKW9cDhuTXh/jE16Gx7wxL4iu6wRDIcbGRhkZGWH+kiVUVleh6zq7nt+GxzNMwB9Am/AyNDyKEbFuHE6NyZFhbJqPYH8fum8SFYEqJCoSVYBVyMjvsNAldn4qA2onBT//2a/4wl98DqTk5z/7FcvHuijTJF4PMYGNWrIaoEuBLkX4uyHCnaCEQC8NEpycTPvMphVZkBxr7uXJ4y28b2MdHYNedp8/xl0LDvObo8sZD+Sxek4Jb1s9m1/sv8y20618cEtDePyTAGGxwsBRfrHnKtXzPs3ki4/w4j4rH1lVz+Hf/m9+rP8FD9d/gfpsBV0f58Qv/pHvHc9nzrrNjO76KefWLWRpeW5yge/r5/SLv6Z3zkdZU5FNXqYdIQSKqqJaBeOXXmBnTxXVb72fgqISsp2CloM72dlcwoc+shBryEAoSuRlMiI1IoGihP3b0jBA1eg6cIxLB6/Qc+UgFzZtoGxuFsGhqxx9+sdk3vEFasvKyLSpCEWgKmr4JTB0DCnClrQhEaoC0sBItFwVBaEIDMNA0yUoCqqUEetbx5AJrvWI0IoEgZORFz+13wCQXvDSFERyypf0buG4oZroy0qxmKd13011cSVZEimCM5OLdjqrcTor85rbb7A9Nq2lO52reob0JfXCTHNfZqoYXI+lNlM8U0WPcA074Xe8uXD6+BOFNPH3tfIgOUxS8T/ztaSIYNo8Sc3LdN6BxCYDmdJEQVQAr3FvU4R26nM1pT6d8P7IJLFNtYZl2uMSmlQi8cTFNloAJCpfShoT3eGRQ2TSl2jP8xSxT0iArut4RsYY8IxFepyHA+mhIHbVoCA/P9kdH89ienp7sTrdsZ7pADmZLiYmvYyOT9I3NBLrxW4YBqFgCL/fD8DRg4c5f+YsUkpCPi/BYBBN05gYm2BgaCTcJisErowQk54hHP5xQs1X0CfGUUXYPWwREouQ2ISBKsAiwAoRl3H4r0c4uJQzm01b1xMIhM+9aet6jv+ynYKeFkoMP1KEBTb6F5JhK1aTCpqEUMSilUJBQSEw6U/7LKcVWV9Q49GDV1hZW8iEP8SzJ9qYWzrGprltFLv9bDvXwL5GyM90sLWhjKeOtfCm5bMoznZF7r+LZQ98nC1nv8XzP/sug6PdLP/4PzO/cIydWU4mnzvBhStdzFkzi1DHPh45OYxTL0IgUFSBqqQUVpHGXEdBMZseeh/vqs/A6w2hGUG6L5ylY8TLaLsHw1mDxeGmaFYZDjHMc3u3s/1cEctuy2dxQSY9l0/RMWLgyqpg/qJZKL4+Wge9MDKKo2QuFe5+jnU2UfjWv2RF15d58nQbd9QvYKCtme7eZXx4fhWuQTcOlxWCg5y/cIWRCYWymrkUZvno9WVSU+xkrOkq/sIqipwGzf1BygodeLou0to5QWZOFXXzKwj2XWHQJxkZNyiunU2OXQm/AFPcU0aSwF7Tck0nrtH3UDKlkEkKl3ZH9OzpmVrRT36BpxOc6+t0dANhmdmdmSrYaa2epLyY2ZKeyQqd0UIVKQX7dV7DtfZdK+wUUUzsEIWcUchnEtTUc6Vro43FE/mf2MZ3zetg+ud1Og9EYrpTdk6pZMnI9ikvV7pzRfMiegXR5yp2aLrUJjqo42Ibd9Wmz4mIHRu5N3LquykSrOSks5AUd+wjwTUsInchXfUnXomXCdcUjTd8bx0OBwUFBTGrMnEMtSF1+gYG42lKSEi0iSjVGjekJBgMsXXzGlavXBxLk8WiYrNZMAwdqUQzK14zkNHfikJYNJJOCooSHwseyy/JKFYO5s9j5TvewaLF89n5wh6EEGy5fQOS93Dg0Ue509OIG41YpNGCM+F6hIzcR6GEralp3pG0IhsI6TT1j/HhzfUcae5DC+rhDDQUfCEr4wE7GJLmvlHev3Euexp7GfeFKMmJ3n8DXNXc9bZKPvvJr1Hx3q9x7/xijIlBtDnreOsHijl29jRblxTTvPMwi+94K7b97bF8F/E8iaEIhcBAB09/7z/oKs9lw0PvI695Oz/56Ta8rmx6Ws4i71yD9Jzie0//mPlLPsLFK5fpbrnKqcZVKMphHnn8ApbMXAKDBovf+sfcVv4c//v/Ps/C2rXc/eZirPYLdPdk8baP1GI9fS/2779I14Oz6bz8IqHNn6BIa+G7f/0bNvzjJ5g8/hxPn2rEEfIRLFzJlsWS3Yer+PM/K+c7f/k5ht78r/z1+qv8bI/OPXPy2PHMDkKqTtDnYM2HPkHJnr/h+4fc1Ky9k/tKasizq2gkuqsSH3SmWLVR5Ux2HaexXOX0v2Pb0/oyE13FMxR1idZpGuv1etsVZywcbyDstPumuHJnbhO9XjfqzbYL37wT+AbOkZIXMsWCJUUYp7uuawr2lGuLiMM0Fm1cbK9HaGdyHt+8azlN4OjFJaUr3bFJlumUiqBIVquElMavXMYrW9FjE8U28js6lcKU/YmWuYj3Jo5expQyI6VulbpTiGhc8TSBQEFFiXjrovmpGFZ8Pj89Pb3p721ERMPHJaRYKOHKhVAQQo2NREERqBYru/ccxmK1TH0iBPT2eyipLQgfK6NucSUsojYblgwXCCPc0Slizaoi3Eco5h1MEJWAYUEUleIZGeepp7YzeuBFpBA87fOTkZUJRaUE/B2ghEVWRMRVyEinKilQpAh3opLh6xd2O3jTj9BJK7JSQrbTxsLKXE63DcYejqBu4ef719E1kg1CRxGCOSVh161uGCl5IwkEvOgCQn4voWibg6FSuuZBLL99ktOL3BweLWBBXQX9h9qu+R4oFivu/CIKi3LJZJjnn76Ac/Mn+KuPLufI9/6UX48b4UZqw8BevIB33P8gw0Wzee/WKn732f/L0k/8mA+uL6B5+3/z8MMP0/XhQuwFK3jHH/8JK/MMDj/yHHLZp6jIAKN2NuXVT7L/7EZ8+1W2/kklVtmJRCEwcJSnH/8uTbKB2QUTnN55hEXzHmKpuovzJ8rwVOZhHLnK2eBRatT5tO7/GrsOu1ixLJfOyxdh11XusSgUrX4Tn/z428kQGlpCT6pwW2iyXzhWkUranCiE0Vyf6k9OdQkLOVPFPaFYSagep+0ykhAw2p40XRtrqkV6Mz1o04W/GXGernBIl+bUfenSPaMFfYPxJx13o67l6yCtGzeNF3emuKcbOhOtGEbGGUS2i5gr+uY7RU3TYSly4hl7kE/jObje5y9VcKfL/6Q6m4wI5HTiGD44oa2U5Pc4oQd6XCXiYpxglk5t5U0YupPamzi181V4m4wIdGJcAlW1oKoqFostnmohUBQLumZhaMyf8sjE77jNkY2q2mIdpECiqhaECIu2qlpjLmihwpyGRYx4PMhQQjwJ7cvF1XUUFBahKJZw8xtE0mdDtRgo2dkIi4oqRFhkhcQiwr2KlcinGhFcBShAsGLkMmMvXqFIwPLMcIeljuPb0CWsUiX5eZmER79G8kOCNKL3QUREN2LJKgpkulFHb8BdrCqCUW+Q5890EozM+CEiNYMMpw+b10UwqCCBw019tAyMhds2o8+FRUXrOsZPftnD/X/2ZUban+OZE2v54HwVMLDnLGDVxv/hK9/6LhsW3838OYX0J7RvqFYbNrsNqWuEND0iLgbWvBI2vf2DvKs+A32snSeCAsXuAiOElQnslvjDgzTQQuGaiETHGJdkGAKpCGx2BzZjEs0owVmyiLJMC97RC5zdW8Qdf1ONqklsBbWU5y7hhe98m8k5d/JPZW6kP5xAI+THqK/i/g2f4c65+Qhc5GT6eGrwv/nB45J33vlO/Kd+zWOH1nHnQwsYDz3Kove+n0/euRQVKxlZdi79SqGooRan0GO91sIWX6LFEBdWKRNfxFRxTXh5iL/t6YqPpAq3TH5Bb6jInk7Eb5BrWVHpwt9Ij9vphOqliHW6OK5VaN+U5XqNg16uoT7RDm7pKiHTWbNT44h6oVKH1ETbfG+xoT4J4VM9Hkn3dYY4En/HLEaZcJxIrhokt8sTqbwy9T7LcIVViOiYchkfdxt99wUJbmQRfy8Sh+5E05fQfhM32GXc7I10eIq3zinY7HYwNDIzMwmFtIRrBhyu2LWIpB1pRlVHPqwWGxaLBavFht1mT3oOCkvKKC4tT7p/UZGN3U8jnocSsFntqDYbqiqw5OSi2cOVAYuIWLMCLEq405OqRERWhEXWCswlPpwqOk1iQUI7eXS4jkK4s5MiQTHC21RDoEkiY2gVLK5MfLkFuMd9aZ/itCLrsKpsqC/lVMsAm+eXcehKP+N+OyFN5Q827+eZMws50NTAytmFHGvuR9MTG/EFhPrY/pPvECy8i7e8410MPNPEj37035z+k3dHMtBG/fJ3U/KLb5G1/h6K7I1okR62ms/Lod98H44V46jdyIO3L8ZtFUih4Ovr4OD3v0ZHSTYli7eybpWTb2//Dv/Wlk/bkd0E1m4JOzukxEAlrzgL0f4Iz534MNUPzuPXX/9b2o7PZuxSGzmbP0FZxl6MUAgDg77jj9O6dCVvznVgSAmWXFYuyOSXX3+GWfd8ggKXBcMPuhHEXryWNblP8sKzPyF4ZS6W2kXcv3kVdRnz+cGlIbI+uwW17VH2X+zgQ6uX4Dp/Fy8+/H0e870Jd14ei7ZuRZUSTQt3eCLiyjNkXFBjU3olWJ1xIU5mOldtKlPLyOsU18RCQCYXNVOcYtcz1IVrW4LXZQWmCOhM41lvRMinXP401zTzUJ/rdFNeIy3Xk84bcYumDvVJFIN07c1JQhu582l7LSe5BqcKF3J69/GrQpp29fguMeU5Sry2WD5Bgi92+vMkhYueQRKzXEXC+xTRuNixMaGTCeVpTEzjYhvZGgkhU45LVO9E1zIkjvdJ9kjFrW5dWCgsLOD44X2s3rCFzPz8cPtrzCqPW5vTZ0HyZBg2i8DpcJCTk4litSdYufF7k1wxiV/ClPm3AZvDzliGE1dGNpklJRh+b8RqBRUR/oyIa3R7dO7i633ywmKbMLOTBF0q4UkoZKTXsWplAiuXm66ycP2WJI9klLQia7Oq3Lusln0Xu7nYPcIHNtWx7bTKTw7cTpF7DF+ojPdunIOuSw5e6YuZ8NEX3dAsVGx9F1Ulq8lWFTK3vJe3ujrJcRdx9x2fw1KQgd25ij/+p7/AWZOPXc5j62c/SV6Wk5L7P8/9jX0EdbA7beHZO6REcZax4R1fILNjEl1YcdgzWPjgR/hIzh7ahiWrP/s98koryMzN5K13foKcQhflJZv5sC/IkDWTxQ/8b1z5z3Oh16DmznVsunM+1gkLn3zISW6om4dfhNUPzcdtU8LTf2mQv+Je/uQ7teTNbUCROtJVzj2feRsFZWU0vO/PyDpwiqFREHY7Egv1Gz/Iv9dMUlmag/+uL/Afq2zMzrFjX/1u/lDkc7EthJGRgVVxUHbHZ3C4qmOvSqLVakgZHj+bJLzJHZ+mumyT3caxbVMK6JSad/RDziC2MvWnmH5nLAkzt3lODX4TLtI0lt7LYd1Na0CmuabrFtVr9Gy+6Y5U10z0zEHTeIpnqJCEQyeKZTrBVRSF6bie3snXSxpn6ZTzRHfOWBmbQYATopgSb6L7OF3lLrFyknSOiEk55XmQMUkluXtYgkUskwImNe1EcyM+bCwaLsVPHE2LjN//xLH1436d+YuWY0jJqRNHkqdDTDjXzPcmId0CpGEwMNCPd2I4MpIi2dJNvKPJ29NtA6GoTF44j2VyBIvTBYYebjOOuqGV6NzbxHrFK1NPGI83mhcJlaToEy+JlMmRMtgwZPg3EkVRyczMpGLZOqrXbMUXNKa8iuJjf/gZ+Q9f+Xc8k1pSzUMV8PiRK3ztmVPUlWSzuaGMuaUF2CwqFzoHOdHSx54L3XiDGg6rhSf+4kHmRHo+KUKgWiyI2GQUKlZLeNopIVSk1MJDXlQVDA1DKiiqgtQ1hGJFVSOvj6GjRdzFIFAs1lgnMkMPt2NaLGE/vWFIDMPAkBIleg4UVIsFjPDkFopqRRVh17OmaYCKqkj0kI++/gAZeZm4bAkFhFBQVRVD12I96RSLgqHpSKFiUSOdAgyDkKYhFRVVgK7p4ckxRHgQNUJBUSPtCVKihULoKGDohHQj7C6WoBthUdUjN9GICK5hxF16cYt2agGQSPydSPZDzVQOy+Sgyfum3T5zyT79aj7XSou8/u3TxHW9ccwoXqniOUO6p+uZe0P58hLy7LquJ03YVAsikdj8timWavRzpu9JiwykCZMabyz+67Y1kq7khp6nG70v0z13KQmfvnf2dBVfkSaeyPWky42pczzHo0mnW4ntm6nhRaKiEK8MANgsKm6nihHwEgoF0lrwIjXCtD/jVq+iKGE9SAyQUPlIbPudGr+Y8ls1dIxgIFkcYxa0SAqbJonXRE6zJV4Whidfcths2HKLmdQSK5+Ql2Hh7//yz6YbJxs2h9+6po5Mp51HDlzie9svMKvYTYbdwt6LPeiaQaxh3jDCQhApkKQEIxSK1yKkTjAYvUotlmBD0yIpNmJzUmKE0LR0FynRQ0FS+2/pwak9uvTYOQz06MTREnQ99XgdzQCEnYISB1KGJ5uOY8RmGIkKW7indfhYXdeTapPS0NGiPyKzf8hIPFIPxtzC4ZqREakRRVzDRmSiayljf9KIimqCwN6QWzjZ7r1W0ZvufZfpAiX+THI/TW+FTRGrl2DZpQkcSft1umdTruuG2kuv0WHpZjvYXPe5r7On9g0JbTiBSemdEuY622av7zLi7bMvn/v4xlq9b6TpYrrtU7wACRba1J7+03hgElxKIimcSDky4T1KEdNYU22i4SqToogdkLhJRtt6E84d7b0b0nQ8EwZCWBGKber5YtZ5QlpSxSxpf0T81ITjElzBcdGPz38vRdzlHG+rjbuVpRCxlXPicaYX7MSsv2mmMYI1IBiKNvBNxTJTnCEDbltURUNlPpe7hxka9wOCu5bUxh8MEe4olZ/lRI8sYRRdxSE6e1EsQ2eqsM286YaQ0/xIlRo5JXD6OKYIT2qcMt1LFf8Sf59kvM01wQUcs1gTXREy0U2RGs/06SFtOsQ0R07dHBsCIK/zPlyH5/ilMEUQb2aoTxqBTx3Ok3QZN+hKTHfOl2UYUjoX9DUqJzecv6kdyVKU45oClMbffL3tyNOPp018aq+/WJypU9RL6YWeGP90bbdprdFI3kzXVwCYOjSP6NjYlIDxkyZfR8oLklimTXk1p2vZgYThO9EKfWQwjyRehkevJxZ5ck/g1DxJFuVI+JQ21rhHY6pbPdnzkSzCU/Yn6FHa+/MqiO10TCuysRsvoSQnk7LcrKRaT1IGAZphoEUmto9nTEJN6WUujK9XIKcTi2mTkCKKiR0U0p936ixMyYakTBKt5B7DMmLFhqeckDHXcLJXIMlNnJrcaQT2urJ4Jqs1oVJ0vbdrRltihp0zzv07k+WYEuXNtN1erws2esz1WD0zXeOMQ32mVAa46XflhnpLJ3gCwtYMad3H6UQxdUUlIcKz+CReb7o22sS4Ei8zdTxt8lQLrwzXPbtYUlvmdM7EaNBoI6mM9RROdz/S3Rkx042PDeNJfGZIErrEoPEMjngOEjYhUsqqBCso2pkqumBBUj09kjwRmRtYSJGwspeMXbuMnzqSPhn/HhvnLyN1XhGvcYiE42LpD580GlYkuOajvbBjPaRFyjMVy7fUZ+smSXPwTPFZposjEcOQGGluenI7gIgXzFE3ROx5SKhlXFMYUx156QNfUzgTnp6ZLL8p8aQMf0kV0Pi5ZVI6plq7KfEkhIuLbFRI45Zr1I1zLXFNPuf1imvCDZgpD1KyX8hrxRs/ILX9KGnvtQr+a3SWSrviynX2yr3ueZIT0vmSOk/NNHZ2OmGPWhPXKeTXPbF/ar7NcC3R5ozp3MdJE1okhkm4plQ3cKLoTnPiuAik9nBO+H9zLWvXyY00OaS5T2FXfvyZT6o0xLr+Ts2f6T1ByW7nJF+UjFQ+om5imLIKnkwU1aRCKmGRgWkq0XHLNiEemZAGGX9twmFlXDSjJm9UoKNpl8lxJudZRLCT1uAUaQqeKdKZnPqkSlA0jxLT8DILbcr9my4+S9rjRELj8TVSkror9V2a6Wamnjc5I0XagNeM4wbOlU6UYy6baVww8fmDRdK++HOcnPtJIhkT1mhM0f3JjSXRgdpTlo5MSqNMyGuR7p7PfPGx1Tiu80G7bqFNk2nTBkmuqIiEbdMeM23vz+TjEoXiWnHIGR6aqd6M9LWTmdI9dZ+cNntmTPe1zjFDll8rX6dcX5qSN3md0OTfSR2ZIvti34WI/Q5vS3Qbpq5BHfdHJrbbRZ/TiD3DtbnW05rsYYK4AKR7J27k/qa731OOVabe66n3fqpAT3n+4pkSDyZSzimSHenxcMkLBiS2j05pb00In1rGJ4ePxzHFrZy0Lb49/swkhBepaYw/J5FHKOF5iVe/Eoc4Jbulk06cdBEvudoWye+odzKVmMhG75ciBBaCeMfGI52RXnrN8fpiuNZLIa4ZIjEumX7ztTddy0qWMx0vr3lscjzJxYVIiTCm5dNeeKy+dj1ZcqM7XkLI6Q5IW2eeOd6ZBHfmmzFz2OnC3Ug750w9hFM3pKl4x17O6cK+XOmckrDrzItrJesaPZIh4hZMMExIFGOSC+bwt2S/59Qz3Gx5NN3VyJt8NeQUHZ1h73WnLbWVIzHIVBsuIo6p1l7qPU7nwElzEjFdmNhdkjOLk0h/d6ZdSCLpS7JFIeMHT31lEp+dKT2HU56laa/x5fSIhJtEXFlZaMIWGd4TZ4ol67QpHNl3mKHBAVSL+jImxCSJG/VV3GSZmsQr27T18qZZvMTjTUxuFvPZe/mZqey5LjfcrY2u6eQXFLJ64xYmAnrSvuQ22YiPva9/gIfu3UpBfu7LM/TAxMTExMTkDYgQgsGhYR5/btcUbyRM17tYRMdxGqbImpiYmJiYTIMQAkMa01ri8b71ppaamJiYmJi8dBL0VLn5WExMTExMTExmwhRZExMTExOTVwhTZE1MTExMTF4hTJE1MTExMTF5hTBF1sTExMTE5BXC8tKjuDUQQqDEVo+/hYjMjBZbys/ExMTE5PeGlyyyL3kZyJcBIRS6unppbe8MC+0thJQSd1YWDfPrXuukmJiYmJi8yrwkkTUMA6/PH15l4zW8CEVRaG3vJCMjg9qaylvKavT5/Jw+c5758+a8DAtTm5iYmJi8nrhpkRVCMDw8yt79R8jPz+W1nBhKCMHA4BAb1q2iorz0tUtIGia9Xi40Xn6tk2FiYmJi8hrwkixZTdcpKyvhti3r0TTtNbsIVVU5cvQkhnGrNciamJiYmPw+87J0fNJ1nWAw+Jq5Qw1dR9f1aduHpe6lr89DULOQU5CP22V9TdJpYmJiYvL7RdJ6sjdLdBEBKSVCsWCxKEmLBOuahv4KWplyptUbjQkuPvZTvvy7/RiTGWz48Gf42INLcL1iqTExMTEx+b1EyilNpxZ46aNepJThzk+KSvfxx/jN9pOMBVWElCiuXNY/8H621GVjvEINt0KI6RfQHjrLd5/u4f1/9w3eVBWipU9AELDFKwfXtsAlUoqIpRzPxOhx4XjELdHT2sTExMTktUQm/H85JqOIjAE1DAND13HkVbNk5SJcI1e53BJizqLFlGZZkCLcC1iJ6KFQVFRVDa+PbIRFSlVVVDUcIBbn9f5NJ7LZBdS4u9m//Rh9kw4qKwpxiSF2/+Sf+cg73s2H//AzPHFqjFCwiZ//7dc53BNChpr5xd99gyN9vez+1n/x95//Iv/0re30+Lt47P9+ng+8+5186ftPM+gNcPZ33+YzH/wwn/z0Vznq8b3Wd9fExMTE5DVCRv9JYobfyzMZhZRIKZFSx12xiNvr5uJov4q/t5477rydPDlKV+NFBsZG8NvLWDQ/k+aDp+kcFVQ3LGJuTQ7jXY2cOtOK4axk2bp63Or1m4VSyuktWdscPvF3f8Ej//lP/Nn/fpJ3/dHfsER7nt8+6+FD/+f/UdD0G378w29T/df30nrmAm6vgTTGuXr6Am6/n7HLh+jMfjtffu8iTn7739lvWcc//scmst1uRM92vvu1neQ9eDd5fUd4eFsTq96z6DW9ySYmJiYmtwoyLLJRObsZb6dEEgwF8fv9sVhCmg+vP0Aw6GNiYgKntZcd3/m/PDdcwOb778LX1Mzze66ioHOofZh33l3D8R/8gtNBG84gdGR8gnc25F/3sCBVVQhN27tZ4Mqfy0f+z/dZ+quv8H9/+Uusiy0oBUtYMK+EnKyN1J/7Lp5xBVWoEZevQEFFIFFECYuXLKA0y8uvL1ho+OBKaivLUID+y320jwaoHulCcc1iRUXGa31HTUxMTExeU5KFK2bJ3mxzopSSQCCI1+uNtFEKLLqfQCiEFgri9/nwaX4CuoW6TQ/yztuy+dFffosjXSq1BZLO05kszmnl8ecPYVk0F5t3gMFjV3mgNiPWZnotFEVBC4XS7xy8ypEuL0UlxQQtDuxWnYzCTOTQWRqvDFBw5STdo4u5o9RNc2k/rS299Ayf5fj4KA1CIDGQ0sCwFjF3XoBtR0/QPjuTbHcmam4B5UVFbHzwE9xXl4mwmSJrYmJi8ntJ1E1MwicixV2cGOhG4o64i6ORGIZB2IMrMQwZmYHJgTvDiqZpSFHAmjffz3tvq8dmtRO4+hzuipU89EcfZX6WHZsr44ZmbZLSmF6Q85z0/fiHfP3gBcaLG/j4H36GTQttaF3f5od//hksxQv58P/+AnUZdpSHNvDF7/w5+2ZXMn/uAkodDibnzMVa4MIgg9s/+THa/uYbfPFzv2DuvR/jf33gbv7gD67w/778JzyS6WbFuz7PXz648DW7xyYmJiYmry1SJhutcZF9CT5jKcOdj6KWrJASIyJ80oh8ynDHKM2az4q1pXz/hWd5pOcktooF3LdiDvOLD/DUj37BmYpsqlfexX2Ly25A75XpRVYp5YEv/CP3y/DFicjcxrd95K/Z8uFwh6vofMez7/lf/OquzxHtKSyEgD/6I6QQ4WzJXMgf/ue3+ASAEChCUPC2P+VHb411N36Vb6eJiYmJya1CeDipQaKQWhL2grg5U1bGOj6FRYugyqz195ITdOGSQbRQFqve9U5COUXIkI35d7+Xj+WfoXN4EvLyyMqby9s/9QlOnLmKV7FSmGXHSLKOZ2amETzh/cpU/YuIZMrGqQsMRAU2+lNRkushaeMxMTExMfl9Q0bHyQoZm78hwV18k2NYI8NtwjMuhcXGMCCrtAo3EsPQ0AyVwjlzENLA0DU0kUXD2s0sEAIix1I8hy33zEUAhhGewekGEoGUt86iACYmJiYmv78kGn0Rkb05gRWRI6PtrkmTOqS2qab8NoL6lP03IqupKXmlJrowMTExMTG5IRKcwpabFVhN0wkEQ2ghDb8/gN8feM3mLlYUQWi63sW3ALqu4w+8dvljYmJiYnLjKEJgs9kQQlxf82VsEgoBkQ5QlvBH9A+up+eTEILDR04wMjqOoiicb2x6zddw1TSJy+V8TdOQDotqQVVVDh46YYqsiYmJyeuI8fEJ7rl7K7k52Xi93hnDhvVVYkgZ7icU2Z60QMCNSEBI07jzjk0U5OcRCoXQ9fQiK4TAZnt1Vr1RlJc+S+TLjd1u4y0P3stLnyHaxMTExCQdhiHx+31IQFXUGQd6RK1SVbVgsajThlMUhe079qBr+k0YSHF/cXwyihuMQyBQFAUhBJqmpV3qLnwhKna77ffaigv3WP79vX4TExOTVxIpdbxeL4ZhYLPZ0hpcUQ0SQqDrOk6nE0WZ2QAU4kYMt4iwSokkOuRFpiwQIBLE9gYNr3Qi+moLq6H56PWME3hVz2piYmJicqvwWmqRTBDaKMrUQK8y0su5C6f57aFDPHr4MEd7x2+6l7Hf08z/bD9B1w2uXTs23M3Zzn585iggExMTE5ObRU75EhfZ1O5Pryh6iCuXj/NU8xDIMY6duMKQYiWDcV48dIQzIxrS0NF0DX8wgDcYQovUDDRdwxsI4AuFiGqilDr+YBBvMIimG+E5N3QdI7LukKbr6JFrloaGLxjAGwgS1A2kDNHZ3sgL55rp82oENA1DGnS2nmFX+8gruti8iYmJickry6vtUZUyeYbiqdMqvsIE/JOcOXeMvYMKb9qQhcSDw17A6kVLmG8dpu/x57g6plM8cIKnWocZHfXhmTRYs3kL95QIXjx8lEM9oyj2DDatupPbKhQunDnIb84PENTGGDVqEGKMF3c2krtyKcszxnl8+wUq165mZZbCsZN72d4ygF9ms3H1SmqDl/np8Yt0ei30erqorZrL29YuJj+3kL0Hd/PzgQW8eckssi23XqcqExMTE5PpEUIwMjJCZmYmFsvLs7LrNYkO4Umc8enVEnr/RCfPHj3DoG02H9xaR6FDwTAgEBxk14ljXPIP0eGo4KE8O8EWL72BLD76wD3YBq/QogU4evocl5UavvDOejxNh3mq8RTlag7PXPLy4L1vpS5wnm/vHgF0Jia8OHUJUmN0bJJCqdPedIqdAw4+dP87KbErKIqCqhTwsZDGcz0u3rZhNSUOiaqAyC7l7RvWsuPIcR4+OsmDyxdRaTeF1sTExOT1Qk9PDzt27GDp0qU0NDS8CiNQZGThdhlrlk1yF7/SCKFgUQRjPh/+UOL6rwKLqmDPq+Zdm9ayMDOcoOryMvJtKsUV81hbns+Yz487r4Bsi0p+bhH5Nh/jg2OMZhRTm2tNP4ewEb5oIUJ4xrzkZxaSk2HFalFRFQGoWFUVRVGxWgSWhLmJDcNAN8Lr1Spm72ATExOT1wVSSvr7+9m+fTuBQIDW1lY6OztfpfkcktcASBon+0pjzyjj3rW5lJw9zK/2HuDeDetYkAUWSw7LFy9lkcuWlElaRCABsNqYU5DDxfbLHMvV8HW2MCIKKSy0k9N4icOtBRhNV+jxupFYsFsmaOrsxNDbOdczwmysFORl0X2qhTMtmRQ5bORk51DospGd6Ubz93Kps4dAbiYlOVkER7p44tBxlNJFvG9RDVmqKbImJiYmrwdCoRAXL16kpKSEvLw87HY7Xq+XiYkJsrOzX8EzR1aiI264Ji/aLl55i9Zqd7Jq+UbyW85x2TPJQreLObPLyE0ZFJyVV848zY01liAL8+pXMBQ4wc7jJ8jLLeP+1Yuptus8sGCQZ8+fo7yyngfcDrJxs3rJLB45d4kzWTlsXrGYKquN6jnLeU/gBDsvnMAnM1m5dCkbXHnklc5iVd8oh88ep71sDvcurSc0PkzVoq1sKHejmPpqYmJi8rrBYrGwbt06hBBJHZ9e+U5QEpEytVNEZG9sWsWXjGJh1uylzIr8XLPSPSVIQfl8ClI32txsWLmVDcmRMX/hJuanrpVeuYhPVS6aEu+8BWuYtyBlo8XNhpVb2LAyYVvVQkpf+ZwwMTExMXmZURQlNlmSlPLVGycro7MnpnEXm8aaiYmJickbietdk/zlQiTYqkLEFgiIu4pNTExMTExMbpa4ezp5nOwbRWClRJfhuYJfi0sKr8BApNfyjCExDIlQzD7LJiYmJq82QoSXR53O0hVC4HA4bjxe4uusR3lduYtDQS8DI5OEFIE0wJWRRUGGPTYOyTfcxK+OjHLH3SuonCJ0Et/oAN3dg/h0iSs3n/LSEuyKZHK0j67OIaQ9m8pZ5biix2pe+nv7MLJKKc52zJxHMsSlCyc4r5Vy35JSJgdH8QJIiWpxUpSbSazvdKCfx3ZdYda6lSxz3/iNNDExMTF5aYRCobRDeqIL29yoyCb2aprSu1gkhLrlFssJTnJpcJSC/CKU8W5eOHSSox3DuIrK2LBwGXfPLye6iqyh++kbHicI+EZ6aDdymJvnjFyfj+OPfIf/evg4mbVOfMEC3vFn/8Rb5vTyyFe+ygutBpkuN+vf+Wnec18dDjSuHH6Mv/r7f6b8gz/h3z60Elskb2RwgouDYxTnFZPnCPeKDvmHaewcwL1oCfbQMNtPHGZfex8Bu5tFsxfx1vXzyY/dxSCDw6MU6ZKQb5irE1Cdl4tDvZGMMTExMTG5WabrDPXSO0klD9NJsmRlwvdbAT3o49DxfRzXinhHXjFlBXP48JtzyHz0DNV3rmNlthMw6O++yNNn2hmeHKInWAwI9JCfw6f30VK9mNvrirFhoAXyueNDX+QPPlDFD770n5xrukrDyD72+Jbwrz/+NP2/+Dx/+b3vs2zjvzJv7AhP/OYMRbVzyLWEwvMgC9ACXg4c28spynh3fkkkpZKxwXaaKeNjRQ5Ui4M3330HebuPMVpSxz31pViAwFgHTx69SJ9vhEYPNCgCDJ3myyc5aq/lzctm4zbH45qYmJi8LhECEMkuaCVxr+BWsWQNxic6eHzXHpots3jP8oWUJZh5kvgkFYHJNp442EhGeQNb68rJsSiAJLOwhgcX1jJ4+SiPnm9lHIGidPPkN/6Sd777c+wZcLNxUSXdVzuwNCyk65l/4Vt7xykpaaOlqZcXnnuUjNvexdsXF6NEzjY23sZjL+6h3TGX9y1roDg6zaI+wYlLg8xbUEdewvSYUsa7dGN42HbgCEOuarbOm0VFhh0MA2tGAbcvWkLB2CV+fvAs7QHNXN7dxMTE5PVKynwTCRM5yltEYAHDz+WmizQHnMwuL6coY/qFdf19PVy1VXL7wirmlRWQEZvIX5BbWMnaymzami/TOOHDMEq59w/+hu/9/Nt8cIHBoW0H8Uq4sudhHu8o5DOf/SgLcyx07/kRX9sxCcNn2Hn0Eif272LvicucbbpEi5bJnPIyClzxNHl7LnNKy2FxYUY0K6dm9nA/p7zZrF9Yy8KqEgqc8eMd7kJWz65EH2rlcKcHDRMTExOT1xsCUKRAIBAiLAWv6tzF143iYsXSjdxT7eLIsd3safeE15iVoOs6upTohoEhQbHZsPnHGfL7udrSwYA/GI5DD3Hy9AGe6jS4e8MGVmeGW26tdgcZzgzs1iwysjKomV1N7qiLB9/xQfI957kyWkftshW8d+0cfMP9DI36GB/x4PFaWLVsE3dV2DhwdDf7O4fDS+1JHyc6x5g3q4bS2AICEtDRDQPN0MNpt9rI0CYZ8vrp6e6hzTOOEanVdDaf4uenO6lbvJY3zy7CeiN5ZWJiYmJya5Bmzdikpe5etfVkrwsnSxYtpyT7PE+2XaYsdxl5/hYe2XWC8x4vh58Zp33JSu6fV8/G3Of5/hOPU1aQT022G6sQeLoucF4v4u0b5lCZbQd8uLInePF7/8S2Z7MpqdnEH3x+A4sKGvj4Hd/im5/9AIa1hAf+9G+4a20Jls13AxqHsj0cyX0nD22ahQ1YtmQlJdlnebLlCuW5y8kba+X0iMHWefkxcQwGe3n8+QMcHhgh1N5NR/9i3r15LvfMusLPdv6OY/nZ5OcW4VYV/MNtHB7S2Lh6E0tKsm6h/DcxMTExuVFEyhie2FJ3YkoH5FsAoVBctYAPleuoqgUlYw4ffKA6bAFKsFisOCwqt299M2tDOharFYsUqAIoa+CdZRbssY5ETla8+4/5/gN/SMgAm8NFRoYDgZO7/+iv2PAhP1jsZLkziLf+Wlj5/i+xTNiwi3iaSmsW8ZFKA5sK7T06syrnUpsTtz+ttiIevPtN3IcAKVEUC07FSsGy2/mbBRpCtWAVCqpFRZEVPLC8AptFvVVy3cTExMTkhglPRCEiFmvk2+tgnKxQsEfbWYWFDOfUhXdVi42s1M2qFXvqJpsTt8055Xir3UWO3ZX29BabkylnTEhT9ZyFVKfuFipOx9TzoFrJdKY4g4WKuUytiYmJyeufaOdhGf1BpE32lh4na2JiYmJi8npAiPhIncgmS+I+ExMTExMTk5tDyOhaACLZkg3vTfq4ZZHTfH/ZzyMNDCP8d6PnCXm72fPEL2gcvIEjZZCm5suc7B1FfxWv08TExMTkZSBlxdjo17C7ONJY+9pMq38NpM5kwI+uBbl8Zjt/++xBWid0xgabePLQCTr9LzV+A18wQCBhCktDa+Z7n/4E7373e3jfe97Jv/36FF7j+qPUvD0cePoxLg1NE8AIMeYPoCeopz7p4VRrC6OaQu/lPfzt73ZxYVjDP9bBU/sP0jz50q/TH/Tj119iPCYmJiYmaREi0YgNq27ytIq3msZKnfbmUzzVFeK+JQsZ947R2uGh2TMXuzJB56CH+Rr09TTTNBZCKBYqy2soVXx0eb1MjARQ7Ba0kBd3fjXVmZL2nm46Rn04s/KYW1ZMpubl1PmT9Firubu+gkyrgqFPMDJQxSe/9kcsaX2MD3/1Se64p4GVGZOc3n+c1qEJCusWsaxhNk4lQPv5U5y93I21oIzlq9eQJQSqBRQBod5z7L8yRv2y9ZRmgqH5abxwlB0TOXxw5QJybQpg0DXYTp9ewNaSDIbPjnK1e4LmgQEK83x0DwxRqcFQXwuXRgJIoVJWWk2VPUTP5ARjIwGk1Qr6BI6cKmZnq3T3ddPqmcSWkU1dWRnZIkjjxWNcNsq5Z34VOXZzomQTExOTlxuRIqZJHWdvocE7ICc5fvIsR4eCrFywhNpsKwNksqhCp93joTpLhpeUk5KRkX6a+gKEfEMc65I8NGeShw9dQrUo9A9LSjInyah38mb3GHuudBG0gbelld7JVdxVX8DSWXPpP3qUn4+O8Za1CykQAv/IOR75xtfYMz5A9ea3Umub5NAvf8KvD/fjdk/S88xBBj/1JyzVD/HD/9lPyO3AN/g7znbY+PDdKoqqMnR5F18/+Gs8JSspaVhPscPDi4fO0Ky5uGdpXURgQWpeWtpHqJi3jgKLZAAn80otDE14GLYrqJGl+8bHBmnqnUTzezjUFuDtCy08dvAUAdXKwKBGqduHUmPh3WU6ey+0MGlTCPiu0jEquG9RKQtmN9B39BA/PzDMmzcuocJqCq2JiYnJy0fCEJ7U3sVRM/eWUFrDy9GTe9nerbF62VpWl2WDlEhpYM+bxRy9j3Ojk0gpUIXEJg06h0foHRnnSls7wxKClhzWzi2nIquItXWzsITGuNhyicPtvfSNjtPZ10eTx0MAcGYX88CaFZRPNvM/h87RFxLYHEUsWLma1ZuWktN8hrOnjvPz413c9onP8/df/i8+vFbj3Kn9PLVjN/q69/F/vvxl/vQjd+JteY6uSTvjbSf5j2/9GGXZR/i7P/oY87KGeG7/bs4E8rhzxUrqc+LLKE32XebQeBaryjJjEx5bc6qYK0ZpHB5BRyCQOIWka3iE3tEJmlrbGTIM/CKLlfVVVGXmsnLuXDKMCa62X2Z/Sw+9o+N09Q3QNDiA1wBbRh53r1rFPLr5n30n6Qi+xvfZxMTE5A1CXEcTxsuSZtH211pfAVCcLGxYSo/nNC+ePkPhqkVUZoWtVlQ7DWWZfG3XBXLcxXgnWtl/ZojNd9xNWf9hfnwaQCIcDpyKisNmw6KGIKjjMxTmNqzmvUursAMWqxUHoPnHOXnxAlf0fO5dUke+egm7axZb7rmPxY42ml78HmOaRnzVexle7HdKZ7HwwgXSMHBXVnGHo5i+UydpuW0F9fk5bFi6lP7dF9hx3kLu0rnkOiwgg5xr62PO3NUUWyIDrKREChsNFdn8v93ncaoZaIEunj7WxcotdzFv8gzfOzAOUiIcdpyqgt1iw24Jn9uvSarmLueDq+eQISQWiw2HAkbIy7krjZyZzOSujfMpNedvNDExMXnpRPrXxBbZiazaBgnryUZN24Sex68hAqejhAdvy+PEib389uQ53rViHtG11N3FdaxzHufpIFhwIPBw4NRRsoIDYBRG0i/DfxHLULdmsHR2OS0nL/PowR4c9ixWzJvHwhyVs5dPc8qfzzu2LqDCaUUPSsaHD/OdfxmlVJ/EX7aety9fReHF4/z3t/6Vw3kWJsfzuOvjG2gY1fjqT77PFy4UYRuZpPr291GeFcIgjzs+9Dl48m/4638O8MU/+QQrK2t5/1157D66n1+cVfnQinrEYBPHxt3cvzibJOetlDgKZ7M14yQPjzm5y7BjUcc4euYoV/EQ0jIi9yzee0oCuupgfmUVzceu8tsDQ2Q4XCycM4/lxU4uXTnNoVEXD25ZxOws+/XdChMTExOT6yONjiZ0fBLJoW4BhGpjxbL15A+P47TYqJ+/iiKRgVVxsHHrm6j02aguyOOtW7fQNBrAkVVPgXCQm6vw/pUahU6FkjxwOw3KpYuKrHLeaiugY8yHoTrIsVuQAkor5vG2+nzyI3MnKtZZvPsfPs2VwTEMxc2C9aupcGVQ8f4/wJhziv5hg6oFS1k8txSr/iCfzCynscVDTskcVqxZQKY+xts/80UyairJ/dyXyDrbTUFGWEKtzmxuX7ORqlENu/Rz+uoAOcWVFGdaohdNZd1y3qM7seNg5Ya7yJkQzCoopGrrVi55fNgy53HPIgf5eVZyVpaQm2Glyq2RlaFQodsoc9t4izWH1uFJdMVOfmSWqYKS2Tw0q5Aix61zj01MTEzeKIjY1IpMtWQVkWTh3jpYnNQURqYodBTgjmx255SyKCf83VVSS1FJ8mFZkSbP7Mjqc5GgVJZVU1mWHLYkryA5o0QW9Rtuoz41Lc4SNmy9N3mbmsG8pZuYtzRhm+KmtiGywVXLbZtqkw5R7G7mFgEYLFy2loVK2G0dOTuZ7gIyI79c7mIWRy+6sJp1hanXGQ6Z60q+ztLiSkqLk8MW5hW9QjfJxMTExERRQIl0yE22ZCOdnW6dRdt/X1Bw2E23rYmJickbg8iUirGOT3LqEB4TExMTExOTG0ckDN2ZskBAvLOQSRiD8fFB2jzjBG8mW6SOZ7ifjlEfr9wkS0EGrnYxNB547bIpguEf5mpjJ5PGjWfWePcVDu7azu7DJ+kb19KG8Q5e5cje7Rw4cQ6P72ZSKPF52mlsvMp46GW+eBmgt7mN3hHfDb9Bmm+YxiO72PHibi50jr7Cb6BkcmKUnlHvK/hMpifoH6W1f4hJ7WaOlngnPLQOjSbNzGZicqshUv5AxOcuDm+8JSdWDCN1+jov8sv9+/n5vv08c66NsVf0hCEaz77It/dewDNjoSzp72nmVPcIWtKEwxMcOPQcPzrRgf9lKBjGrh7gu1//d/713/6Nf/u3f+Xf/993OdTews6v/5zdF3q5mVMMN+3n8IWrsYJrsvMUT51ov6mCPtB9kK/95c+4HLjB4jvQxa9/9E2+/fCv2XHgOD1j04jsQDO7n/khX/nbv2J/5/Qp7D7zLMdbR8LXIDW6Lh/hxYuDgKR9//f54hf/k8bhl34/ktB6efKr3+N3R9tv8D5oNB/8Df/nP7/PMzt2cLZjOpEN0Hz4af7fV77CV7/9Q8723ZRSge7nzLkjvNg2gne0g8cOHeAX+/bxmyON9IZeSdmVeLpO8o3n9nL5GtODToz0cKq1i+S6ls7VS3v51oun6DXHdpvcosQMWJHQ+QmZvECAuBUmokjBP9LFkydO0Tbqpb3tEkcGghTlZNJ9+Si/Pt3KJCANjQmfjzGfn2DUkpIGPr+fMZ+PiaCGjG7WQ7Gwft1ASommhfAFAoz7fPhCOhLQQjol1ct5x/LZZFvCmaVpOsFQONxkSMOQoOterlw5zc4r3Qx5A3hDGgYQCinUN6zlzfNLYgu+S2ng9fsY8/nw6+HiWNd1QqEg434fE8EQBiADYxxpPM2ZwbjJZnHmUDWrBF/TRRoveymeVU2O04I0QIZ8eMZGGPcGIoW8QcA7jmdoiJHxCaYrkgfOb+OXLxxiMlKJGG/ex8N7riClgW98DM/QEGNeHwZg6BpBr5exsWGGR8cJRtTE0IOMDY/gGRknoEUKaqkxMTqCZ8jDhD8QHkylhwgGvIyPjODxjOIL6GihAIMXT7Cv38bbPv13/O1nPsbSchtBX2ReZ6nj9wbQpKRg/l187s++yNYaZ+xepuPq/p/z6KEmDAkYIVpPbud3J7tB8+GafQ+f/V8fZFakI5ke8jE6PITH42F4eAxfQAvfo3EPQ0MehkdGY8+THvTi804y4vEwMuqLzDtt4B0fZ9wzzIQvOKPA6pqfUY8Hz/AIAUMi9SCTgz0cPXqcrNs/xT/9zd/yrjVVpFtaeOjKNn7ynScI5c3C5TnFj7/5a9p9EJwYweMZwjM8wuioN6mS5/W089sTZ+iYiN9972QvF/sl82tKCPU2sa3ZgzsnB2PwIv+z7wy9hgSpJzyjekT0JYFggDGfl/FAMH4eQ8Pn9zHm9eENaeEhZHoIfygYfkcC4XfB0EJYsmfzzg3LqXZGn5vwcz/h9zERiVMaQbq6r7Dj7CU6xoN4gyF0CXpII7dsEe9cNY/82NjuaJp8sXfOMAxCoRCTAR/jgSAhGU5jU9MJdneMokvTU2fyCpIwb3FsJZ7o3MVChHsXI28ljdXp6+5k++nTKBVLKc200qfYqSmbxR0Lq+nP1PjRiUZaqgqxdJ7mqSu9BITOrFkbePOiMvS+s/zwQDNjhkZ+1VI+tGIuLsPLoZN72dXuIWC42bB2LRsLYceBF7joy8Y7NkpGQQ3vu2Mto+f284tz7WRUrKSmpACn4uXQgaMcHx5iNOgnYC/nPWuXo3Ue5NcXOhhilKGei8ybt5Q3N1Ry/viLPHllgIqGO6kvcmMhRGfLaX55vJUJ3Ye7ZCkf2DCX3rMn2NPazagRYFzm8pbNW1lf7KbCpfDbAzvpW7iKLbOKcJU2cO/9tbi7/ZzT6nn7A5tw0ctJOczRp77Pb/7rAt78LXzpH/6EBeIqv/r2j9h+qRVbfg1v/8gXuXtFHqmTKObkl2LptjE55EHTBYbVitNlYahxJ9/5+i843d1DRvU6Pvmnf0rl0E7++19+R3fhOAOdIW775L/y+fuLOfGrr/GfvziDX+ujZ2Q9qBr9x1/kWz/4LU1jHormPcin/+gj5HQ8yfcfe5aOdpWujiGWv/fj3F/Vxte+/nMONA3SfLGdY3d9hM/9aR3P/tnzLPynj7GCc3z1z3ex5V8+zfqCDCQaxjUKyvziamRQZ7S7H8WiIOw2HNJB254f8KVvPoqv9Db+askaChzQe+Y5vvGth7nkCTHcr/KuL/0bH9no5nff+guePBNEUQRbPvAVPnx3KQd++Gkeaa7A33IZT6iU//W9r7C0fwf/+q+PcHViiKvnrHzkA0ra90f6+9n98Pf40dOn8Qsfy9/xz3xs5Rjf++Y3eWLnYcYzW/jUgTv47L99htVFGSmvgY/DO55lbOOH+Yc/2ICvaw7/9rVvcuzKejJf/Co/OtjDRH8Plqq386///Vnm2iXdHW28cPY8rprlFGZEu10Y9Hd0MF5Sx2K3gqdHJT+/ks0LF2KrcvOD5/ZzonsOq/QWHjl1lRE9QF7RIt62qoG8QBu/3n+KprEgrsIa3rl6JbUZBo0Xj/FsYzPDIRf1c5fwlmVVnD/wOHvHswmND+Mnm3e+5R4Kus/wP8fOMWor431FVeTZNJqvnGbb2VZGrCEmQk62rtzCAv0i/3P0Ai1jkt4JD9WltTy0fgX+y4d4+PRV1MKFlJUUk6kajPRf4TeHL9A+MYk9u5K3rF9H/uQVHt97kVGXzsiEZNmKO3l3fT7FuYUcPLKLXw0t4oFFtbjVW6eUM3ljIWITFsXbZiMiG3YUy8iUUK85MsCVq6d4/sI4C5ZsZWuVG2H4kVJiIDGAzIwcsp09jI20cfBoG466SopCHk6fOEL97IfI7m5j0JHPm1esYHVJJiC5ev4kezyZfOT+Oyh1KAhFITjWy8C4QcPyjdxVLGls70CGoGHZHXzMuZ+n2n0Rq03i843hz2ngz9eXs3vXdg51jvLh5XfyoUCQQ3IeH1xdR4YqUYRg/fr7yLBsY1/Qjy4gNNzCr071sWnL/azK9vO77Ts42FNMqX+MYUc1/2vrLPbs2suFvkFWFVdSVr2ID9hsPH78CL8NLuZNc6twKxKJlrAUnkA3hhkreSs//sL7+KfP/ZRTbS34Lz/BtiMe5t65jIEjR3nikWdZvuz9FKeYSRmZbnxBL807f8iuznruWRaiyubhpz/dTdbdn+eXb65h1zf/ke07d/Pm2cO0B/L41F/9M/Zt3+TrO47TviyL7/+unz/4r5+yRtvGX/zZBdRQB7/9xm9ozyxm0fIiTj72W55dewdvz56kfTiTD/zjv7BAO83xTj+1az7Jd6tq+NyP9vH+j/4pt8/NxTAaGR0cxW9IkAE8AyP49eu3QDLdeUy0dHH0kec4nXs7y1waJUVuqrd+jq8UlvHN7+/BGzHuypa9hS9/5020H/kde3syuXPTHJw2LwvX3keLbMJz5Qzbf/4c99zzUUYHh7DWf4p//efltO/7Fd7RNn75P8+Sc/+f8fBbsvne57+HqqVfFrHj8CP88FgGf/fDhykdPsi/f+UbnF7/Tf7mK/OZ9e2/5ljpJ/nP9yzGSGPHSl1ntL+TsrVVCMDlysaWlUn/qIW3/fHX2Pz+ZnY++wLWlW9ljlWj8fJxtl/ys2z57Wwoz4yJvpzs5cUWP+s2lsUqWzLyLlntuRRnCUL+fp4/fhFvXiG1ziDnG09wbNYsVvv76AgIlqy4g7fMzkMRgpH+Jp6/OMjGLW9ndb4NHYFihBiZ9JFVuoGP3FNIx9VzhAIGpbNW8Am3m0f2NeKLODtCwTEGlCI+fu9KRhv3s62pmeW3r+WTSB5v0rh/8yZqnOFav1i4mY9nuHi80RvuHxEY4pkTF8mes56/r8/h6MEdHG5uY2Oul349i3du2QCX9/FYWycj9fnk5FfyrvUq2w6f5OfHvbxl6QJKbbdAOWfyhiNmsCYQ712cMEPFa//4hYe2qNJDz+gYmp6FNbbifNjX7fOPYxh2rL4J+u0u1mbnkKPkMrcmm1oHuOau5UFnDy0X9/HixVL+cONcRia95GVU4nZZYsWZlJCT46YiJwu7A5bOXRBLg0VRURNc6EJks6q6CIc1g/wMCy2aDiiRhQoUVAWUWCVFxaIoKJF89U+OM2x3U5NpQ7U7qclVuRTUMMhkaWUp2S4HmXYHo0QEVBoEAn78hkq+w0b6qfwNVHUW96xrwJ4boDAjA4ffR+/IAIGqGmZXzKG+bD6VC1aQk+amujKyGBpoYzxzhEChQseZVjRnJl2qjU21JVjUTGrn5HFsYJRA0M3S+lXMq8inNzuPfCDU00NP4WLmVToQzQYGIDwDXFElBdU11FTmMPtPN7NkeSnKFYNZ8+dQkecgJ2MNd0SGDgcsKoqiYLFYIvkcnqlLAIamoetxJ6xAQVHEjMPMMjKz6W7qQV8KnqEx+gd7UIojbhuLDauaMLuZohBoPsTD5728510PUeaA0auHeOxH+7Ddtp5yz1U6esNTZTozXCxePI9Mq52G2z4Egyf5TSifxfVlWC2TGIbOdMstjPR145+9iTnZVgzLPOZWjTDuFWC1oioKisUKQknrKhaKgstdSP+QB6gk4Pei+ybIc2eBPsb+PTvorljPh+YXo8gADocDYYzRMzqOXpqBJfLG93Y2M5lbwZzM8JCx8Jj48LukhcaZDKqUa0EuolCUnUupy0rFpjnMybOSxzweMLJo7TvJvzQ7eWj1MvKCY6hkU5ztAAFq5F1yOBzUFBfiUK3U1S2LXUf4XRKxWcqkdLGwvIBChxOZ6cI6EHYZq4qCEAJVSazwK6iKGr73gPT7GDQsrMjJQlXslOVlcnEySFC3U1dcSmW2i36Hk0ziXTlDoQCTmsTpsIfLEhOTV4CoJSuJj5NN6l18yzTJCiuVFUt474blWLqO8tOTTUzqEmEE6ff0cbr9Kk8euYCloJqammLmOg2kJZfy/DxKcnNxWwwChkp+dj6z8l34e/to9UJhfg69/Vc5caWV8x099HqDkfZGg+ROsToeTw+X+4foG/FwpbufUc0AAnT093C++QJHegXlpdlYEeTnuBkb7uRsWydtIxMEDY3+gS6ahkbpHernUo8H3V1KgzHI81daON98liMDVorddpAGmgwX5LphYBgSgaSl6SS/PNfP0lXreVNNCRmREthAR09o/dPRCEWESZMaIbuLWXMqqLAo5JXWMbu+juqygli7cBKqgvfSIQ5OruLNJQEutp/BXbeMjW6Vfc8+w55923l29wCOrFqcthAhwm1fUmqEpI61dBazeo/wxLZt/ObXT3DFM4xeWMnaShtWpZCa2tnU1tdTlmMBQ6JpTG1PlRKp6wlzfzpxODo4sHMXv/zFrzjR1oNUYaK/hZPHjnOlfZBzxw/Q3DNCOgNXESE6Th+n3XEH9zovc7Kvl+xcN+PdFzlx8jzNbT2cPnqMzmE//tGz/OC/n8GiuulvPElTt4fRvi5aPAGqamfjVDwEZSjS1ghJfYPcRTTYxji+cxtPP/lbXjzWSGAaN2TVgtVUnHmBHz+/n73P/poTPYupLlTCmaFroM/Qmmuxs3jJWrw7f8tvdh3khaeeZlSuZtlsBxf3/Zqntg2QL8Y5c6IRT8BKbdVS3rd+MaHWQzx8poUJAwgMcKA7xJKacnKjE4tJndGxQS50dPDsgUN0Wyuon13EfLeCIbIozculNL+AfLtC0IBMVzY1hbk4J4Zo8nhxZuah6/0cPn+ZCx1dtA1PEhLhdyn5ciQTY0Nc7umlZ2yMq91dDPhDSKExONzPhY6rHG4awFZYSq4FsjKyITTM+ZZ2mgeG8RoGo8N9XO4bpG9kmCvdfQxb3CzKgBNNlznT1sSh9jGcGW7sikHIkJFn1ECPvNTDvc388vB5XLOX8+5FdRSYc3abvEJEh/AoIu42VpetWP2le+69F82QCAEWVXDm7HnmzqrG5XJOE5Ggra2TyspyXE4noVAIwzCmDWuz2W7CDS1wuDKpLy1kzDuOy5VDthqgfXCQ9sERcqqW8o4Vs8i1uanIhrOXr3Chb4Bh3cWckkx6Wy6y83IL7eMh5s5bzJrSPAryiyhXJjje0srl/nHs2fmUu+1IFArzinBHXj4pg1y+eI6TnhAOq8AzPkZ2QTGTXU2c6B6kbzJIdd0ibq8txi4gKysDn6eP0x29BKxZlOdYaTx3hkt+K04RYNDrp6hsHutKLJy+epXLA17qF61ic3kOaDoZ7hyKs+xomiQrr4BSh0HnmI8F85ezuMCVYOFIdL+Oq7CMquo8VCTBSSiYW0NJjp3AhKB0fgMrli/CPnyR55/bwfHLPbjK6phb5p5SgRI2C4rHQ+nq+9g8y6Cx08e8VQ/y4MZqWs7uZefeRgpWvZkPvH0jbj2AsBdQO78ENRhAzSpj0ZrVzMns5oVtB3Etu5M76pYwd+UiVi6poXX/NnYePsKFLo25ixrIs4XAmU9NVQ3OxNHZuoZXyWBeXR15LgtCyaGoaJRdL+xivGQBdy7ewNK1s/Be3MMTzxzCl1HEZHcjobx5NNQUYEm5KGEFxgPM33QfiwuHudDnYs26lfhOP8WT+66gZLoZ6riEo3YFeRMtnDx3lq7uds6fvYrMn8XSZUuweY+y98A57Avu4a6585mzuAKrfxx31VIqcyIPieqmttpF45FdtAbdbNr8FpY3VFFakDklnx0FtczKGeSpp3dwdSCDh/74j1hTZkcgCQZDuMvnM780a5r3QCG3fDY5ehNPPbuHQVnL+//4o8x3+zi3aweXBvppu3SRpnYvNcuWUuRScWZkMa8kj6GJSXLd2Qy3XeToiMq6+XNwR/NeD9I3OkR7/wD+zFres3EpZbYMaoozaGlp4mxPLx0TgllleQQGO9h9/iIXhiYoLJ/N5jnV5GfmUJuj0tTazLneYQKWTKqL3Ciahju3lEJH9Kk16O64woHWQRSXi4mxQRR3ES5vH4eudNDj8+HMr+W+JXXkqGBzObEGxznT2sFAUKWiOIe+5gsc7fNid1gYGfPgKJjDhqocevraONkxRG7FfO5pqMYpNRRrBuUFWSi6jurIprowk+HBXtw1y7mtOm/K82LyxkBKic/nQ0qJxWKZojeJv4UQ4QVemL55VAiB3W6npaWdwsJ8MjJchEKhacN6fX4uX21n0cIG9IiW2lSFbdu2IT72h5+RX/3a1/CFwiJptwh+9vCvuP/OTRTk58YSkxrp7j2HWL9+Ffl5uXi93mkToCgKmZmZt0Zb70tinO3PH4P6RdxeU5DWtWdicuuh4xkcwCMzqC3M4tZYQTjEuVPHueAr4IF1c3C91skxed2j6zpDQ0MYhoHdbr+myBpGeGSJoqQvyRVFISsrix0799Ewv47CwnwmJ9OPPxNCMDg0zFPb9/L+97yTgGYAEpdN5Qt/+oV4xe71LoGvPCpZ7iykzfLSozIxedVQySsoIe+1TkYSAqfLRY5iMyurJm8owkN4Ens8JCwQYHItXKxaswKEMAsGE5OXhIVZdYuoBfNdMnnDEDdYkxcajy91N2UBcpNUFMXMHROTl4P4jDgmJm8c0i2y87paIMDQggyOehgJGkip4M7KpijLeQPtTBLv5BgBNYMch+WWv14TExMTk9cP0SkVo0vdCaLemoQxsrea8sjgBOc7OhjwS3zDnTyy4ykePnyKp4+f4Xj3MDc213uI00d38Lsmz03N9XvdGBrdfR20Tbza07CbmJiYmLwmJGpngqcm1iab5C6+RYRWC3g5cHQvpyjj3cWVSEMnt2gWd624nboMIzKAX6ev6yK/O9OGV6gsWbSRTeUZ9Fw9wdOXu/HqUFG7jHtrczl/YT+/vdTJWPtuBlrdNDQsYVW+5HJrgEVLajD6mznUrbBuaQ2Dlw5xekylt68f6SjhgS3LqdAGee7YWS6Peikqn8+9C+eQp05y4txp9rUNITLz2bpkJYvyVALj/Tx3uoV1y5azpDDzVslSExMTE5NXAjnDUnfJ3AJyIA1Gx1r57Yt7aHfV8/4VCyi2gRQK/Z2NfOd3j/D3v32Gp5v68fq7ee5AC87iUmrzBAf27qdxUlKQX0J9eSXzCl00njzNWa9O3ZwGVpXmUlfTwJuWL2V5STYh7xAX2wbwA97RPk619uNF0tpyiTMjVrYsX0atZYD20VEOHT1Hu+agvqqQwabT7Lw6xKinl5OdveRXLeSBRfOpybICKjW1i7mvxsW+A/t5sWcIn7lEl4mJicnvHRYJkdUDkic1fk2RAa62NtMWcrK2uIj8yOwFUhoUltdz97LbmJNhoKgWAr3HOT0yTGE32KUku6iYDEuQ7iuX2dUyhlv10zMi8aGQl11IeaaTydxC5pYVoSLpHxPhqdwIT2FniUzd5nC6WFI9j4YyJ/NLSxGBAX463M9Vvw2fz4ZuzyA/04rTmUO520XjQCfn1RANNhdZVjtCtVJZXsX8zj5OXGmlLi+fSvtrnbEmJiYmJq8cImFMbsIQHsOQaJE56pRbQWUVJ8sWb8CmNvLC8d0EQ2vYWlMQbkxWVOw2Fbs13N0paLNTlJ3PvRvvYUm2QKKg6H389HI/i1bdy+3ODr7RfzYybaIVl8PChHeSQEjHbhEIDPwhL6P+CdqaOhjWKwEZOVekyVooYLWSaXewqHYN71pYgoVIb2MpuXv93WwZbuEHe0/S5bXxsdU16GP9PHfkMP3OWj64poFic3itiYmJyRuauJZKrGp4xKwFYNSrMTgZXprE7bCE5/x8zbXWwYIFSynOtvNEaxNX83OosNpxO51YE9KWkVfHA/WD/OaZR3nUolBauYQPralhYVUmvzn4Oy7kZOHMKiTPEu7rNbeujhdfPMxXWk6ydOla7qkqp9hxge8+0UWmy01dlgsVgcPlJjNxDjY1l7uW1/OzfQf48gUNNaOMd21eRbnWw2P7jtIckDgcbrZUlGAxgjS2NyHKV/CBOSW4LOZoQBMTE5M3LAJ0QzIwHmDUG+6OW+i2I5FYpJSM+3X6x4LhlU+Mmecrf7VTXlAxnw+V6iiKBZUq7supQE0cs6M4WLB4M3PmhZeAUxULdkVl2eq7aViuI4WCRSioaljoMgob+Oxb69AMiWqxYlcVHrz7bdytGagWCyoCFYW8FXcjFTUpLVlF8/j4g7PRDAlCwW61oMgq3nNfGboERVGxWy0IJAvmr6ZBsZhzpZqYmJj8HqAbkuGJIANjAQAcVgVkxJKVyMjqL+Kai2K/+gisqiX23aJOHRUrhIrDnrJdseBIOwWiwGa1YUvYoqpWXCmHC1W9rmMRKg6bOiWcqpr+YRMTE5PfJyThxbWkiK84psT3wK0mryYmJiYmJq8nwuuBx9VUiW4M/5kya2JiYmJicnOIKZNNxHrkyMi/8NJ2bwyxNQwDTdfRjHj1Qff28Oyhw5wfebkbnnW6O66wr7mPwGt94SYmJiYmrwkiaQrFWJts+L987bsUvySMkI8RTSXPoTLcf4VfHrxAX1DDVjSPT61bSJ5dwdDGaWxvw1q9ggU5L1+vXxn0cuHqZUbL1mNH4vf7MKyuKW29JiYmJiZvXFJNVEt0q7wVRu28BAITQ+w9dZT2nEV8bI7gt3vOkL/sdj5YmYlEJdOuEJj0cL7bx+IFS5iXHVY/LTjB5dZ2eoMGQljIzSlkfnk+wj/Eqau9TEpBWXktdTlOFN1LY1snvZMB7O5CFpcXx4b5jI21cX7UzVvW5oIR5ErTSc4ECrmnYRYFTrMTlImJicnvI3F3sYy0yd5yvYuvhWRkuJUnDpyg117LQ/WlYHVTV2jnzPmTHOoax263IgA9FGRopJddRw9w2hOevN8wNEbGR+gd9nDoxCFODPrQ5BhHj57lzMAQnUOtbDtwiqteGOo8y/MXrtI2PMrgpB8t6nGWAVqaesmrn0+NHVBszJu9kDLfVX6x/wRXA9prnUkmJiYmJq8aKW2yUobFVcrXX9en4FgLv9l3lIncebxpST15VgXUTNav2cK7G8roaNzJ3z+2iwujAVw5Jdy+YjXLch2xLLA5cli/Yh23VeeybOVtvH1RBY7xXl68eJWmgQHaB8Zo7euiP6gjNYMR/wRKThWbakvJjMyKoXta2DlgYVVFdixdVmc2W1esYql1gF/sPU6r2VBrYmJi8oZHpHyL+TFlZAyPfJ1ZsrasSu5b7uPRI2fZ6dC5v6EapyqwOHNYVJdDQ20+P3t0G0c6FzMv2x67dJHQHDvZ38qL3QabF5eRrYAWCqG7i3hoy20sdlsQioLVomLJWcNfV/i4fPkwX3r8HO+/Ywuri5w0tvdSUl1Ltcsai9MIeTl78RzHxzO4b9NCKmw3eGEmJiYmJq87wgoal9rozPuRbk+vw1ZZYaW8fAEf25LNM8dP8ZjNyfuqLOw430jTSBBVH2PAVcWbyjMZ6W/hxXPn2N89iO3wTuTCRWwst4V7G/tcjE8OUVhQzZaGau4qb2HH/gOcy1LJyK3m/mU1TLRdYvfVHiY1L2WuDFSLleBYJ8cGdRYtLcYZzT5D40rTGY6MZ/LmzQuZ5TZXBjAxMTF5QyMS/hKM1VjvYilvkRV4bpLMvAoeWu+iI2gHi6CmpIKsHA0hBLl5JdTm2AhOZDOvtoGa2oVg6GRkZ2KzWFm9bA1zQgaGAa6MHFxqJqtXbyana5BJQ2Jz5GJHQHYBDVU2AlLgzilgTp6Ftgu9SFcxtQWOhMwWFJXN4aHafAodr+NMNTExMTG5AQQCEZlzIiy0Cd1eJTLa7+n15TGOYcvIY3ZG+Pvsihpmp+x3ZuaxIDNvynG1lbXUTonMTUOtO2mTPaeIJTlFCVsk1XOX8V6pkKSlQiU3u+C1zg4TExMTk1eLRN2MWrRE1pOVM4Q1mQmBxWLFHKBjYmJiYhKd7EnIuMpGuv8kWLEmJiYmJiYmN4aIfiQ3EcaNsMi8iq//eZ9uDEML0tHTTm9QoaSogqos2xv++rXAOJ0jGiXFuTiu8xg95Ketp4OBkIXy4koqMk373cTExCQRGfsXx5K4RyLeOKvxGDqXLh3jcL8PobhYvngJC7Kn9vKVhkbfYDvPn7lM3qKH+NSykldoDdhhDv3yUXZe7CSkCOZvfQ9v3liP41Vfz13S13aKJ7ry+UhxLg49xLnGoxwfCqFaMlm9ZDFzM61TjjK0ID39bWw720Tl6nfxsQV5mEvRm5iYmCQTHcITlZH4ONmY0L4+kXqIluZTHA6V8Z4FBZw4doAXhmBDbSmqYifHqgISf8CPN6RjsVjJcNhRbS5WL9sMY6OcFUbs+g1DY8LnR0PgdDhxqgqGHiJoGASCIQwsZDjt2BQIBgNMBjVQVFx2B3aCnL9ylqGMOjZWuFGEADwcefwU4p4trKaR733jYYrqvsjmQoVAKIRvwkfIsJCVk43LrhD0TTA6Oom02sjOzUEEJtFVJ87IGrl60IdPF1gMkNLH2GQQq8tNdqYTNXJ3Ne8wey5ewl66kA2lmZELG+bolRHmLFlONn72H9rL/gk7G2pKUBQ7bosCGPj8fnyagcVqI9Nuw+p0s2HlJvQRD60JT4lhhBj3BdARuBxOHKqCrgUJGTKcT8JCptOOVYFAIIA3pIFiIcPhwKZ7OdnUiD97LmtLs17XvdtNTExM0g2DtUSH9MTGyb4OG2aDgQlOnzvFgX6dO9YXICf7ONwyzoqtt7GpOCsSSjI22Mxjh89xddyL6sznztVbWFfqQCAxiAssuo/GxmM8fqEPTfrIrVjDB9bOZfzSfh5rHSfkC+EZD7F66x08UALbDh7keH8Aqzufe1dtYHmBnYr8Qo4d3U2PZxFvWlRLliKwCBsOhxMnObirVPKcDnoOfY9vPX2c4W6Drq4R1n3y83zqzhKe+ua3ePpEO4bdwh0f+RKzWr7JqeIP8dHVVehSpev4T/jRQBXr2y6yf6iFof5uxnI28vf/8AVWldsZHupjz6nj9Ltm8bZCVyyvJrs7aMmo5ENFGWijzRxpD7D+3o1syHVGQhgM917mN0cb6Zr0omaW8KY1m1hRaCPcdp9QEdMmOX32KE9dHsTAR1HNRt6/spaB87t4vCuE4fPjGdfZdPe93JUzyVP7j3DOE8SeW8qDq9awINdFVW42jx17kd5Zy7hnfiUuU2hNTExerwgQQiSVk5bojtcrmreHZ4+eoFfU8q6t8yh1Kkx0DdMtFdY7EqZZCo6y89R5RMUq/m5JCY0ndrG3+QrzixaRm7hSjoDxvos8etnPu+97iDkWD49s283RwVnUhQJMqsX84VtWoww00SaseEcH6RyboLh+Ex9dVI49YkZmF1bz7vUqzx0+xc9DAd661Iah9XNyzw4GXZI8yxxCAdD8k/SFKvj81/6WsqH9nB1SOfzEz9inreObj/wHgeOP8I1f/4KMejdDnlYOP/IY+4x1rMzpJyN/CfJMD8x/Hz/5cgH/9Jkfcbqtmwqrl6eOdpA/axUfmVeENXp/9TH2XulnVuUScm0w1j1Er2KlyJ7gHvYP8eypS+TM2cDH5+dy4tAOjrW0Up8/l8wU/7Cn+xxPtMGHH3wbFUYvP99+gJPD1RQH/QTt1Xz6niUEey/SZVGZGPbQORmgesFmPtBQjEUJJyq/ZA7vW2fhqcOn+UXQz0ML68g3m3tNTEzeIISLzdef8Rq/AIuD/EwnI6PD9I17AXA5nDi1EIOh+MT8MhTEo0FBdiYqKgXZWdhFkFBkkn+BQESWAfRNTuB15VLuVFHseVS4DfxBiRCCypIishTIL53D8pJs3Pnl3LtiDfXaVf7j2RfY3jYSPSNe7wQjQUFuViZ2IbE5FvPxv/h7/s9//DkN3ktc6PJgAHUL5lDkEuTO2cjmFYvxTwxinVVLngWySmooyfOQWzSPvs5hNPskXYFheps7qK8pQ1FquXN1PVZ3JvnODOyAw5mJ2wodA4NMBPRYHkwM9tIrbdQVFaAAGU4XtqA/KZ/0YACPVCnOzkBgpSg7A4sMoRuRXBIi5tadnJggkJlLuUNBdeRTnqXjC4GiKFSWFpOpQFH5PJYVZZBTVMsDK5ZT4b3Ivzy7k31d45FsMpj0TjCqKeS7M7C9jit8JiYmJkBk7fakITyvX51VbLmsX7aFt891svvQHnb3jKHkVbK11sqL+49z7GoLJ1s7GRIuFuU6udjUyKHmKxxoGcCSkY+TIO1drVweGqWzr5NzPUNY8yup83XwRGMzJy6e4NRYDhVuS3gR+JS13kOaho5KXnYuxUzSPjBGEOjtuMCvTrZQuWgNb62vIFuFgNbJkf272fn0DlqDldSWZYGUhEIJXnqLncUNS5H7Hufh517kuSefoyu4ktmLSjFOHqLZfRfvqBzk2FmF8nIHugwRjMwuohFCQ5CdVcNDmzazVG3jxwdO0ObTQAa40NmFI28Wde7wbbcW1rKlQvL8vhOcaGnhVFs3Y1Y3S7NUTlxq5GjzRfa3j5KRmYvF8NPS0coVzxgdPe1c6PWQUVhN1Vgrjzde5cTFE5z35lOepYTzSU9u3w9oGhIrBTk55GvjtA9NoAEdrWf51Zlu5i9fx4Ozysgy1981MTF53RO3FtRlK1Z9ac2mOxieDIEQZDosdLZcYX5dDS6nM/3hQtDW1kllZTkup5NQKIRhGNOGtdlsiFewV4sQCnkFpdS5Je1elVm5OVSUFaAM9XJuYJCeUR/ZRZUsLy/AO9bD2a4hMovncO+iWbhCo5xsvESvkkUGfsY0QWX5XJYWwJnWDrrGYeXK1azMtyOlgT0jj7IsJxFvJ96JAY42XuT84DiO3DK2LJhHgSVI38gIZXOWs7bUTVQ3AmOdnDt7livtAVa/7z3cPq8AxQhhzamgprwUmwKgkFsxm1za2LHrKBOOet7/mfdTX2DDOjZJxfr7WV8h8VjqWL+pnsyQlaK6aoqz7ehBGxXzZlOW48RitVFTVoHLGMevuskJ9vH82W7mL11ClSOSImGjsjwfra+bC4ND9I75ySupZkVZLh5PN+d7RsivmMfdDZVY/R5OXLzCoDUbpzHBuGGjtmIuC3M1TrW20ztpYd2qNSzOsSKlgSOrgLIse+xRmxjt5fDFy1z0TOIuqmLL/NnkCD+9YxPMnruc5UUZZm9lExOTm0JKic/nQ0qJxWKZojeJv6NtpqnbU8Pb7XZaWtopLMwnI8NFKBSaNqzX5+diUxvVc+bhDYb79+S4LBzaswPx0U/8kfzcX36Z5n4vAijOsXNo5zO87b4tFOTlpl2VRwjB7j2HWL9+Ffl5uXi93mkToCgKmZmZr6jImlyboHeY1mFJVXnedY+NNTExMXk9oOs6Q0NDGIaB3W6/psgahoGUEkVJX7VXFIWsrCx27NxHw/w6CgvzmZycTBtWCMGgZ5jHntvNprvfwsBYECkl1fkOvvrlv0yeu/h13QPKZEZsrlzmul56PCYmJiYm1yBh7mLTQ2diYmJiYvKyMmXu4tcfhqET1PTXbYctExMTE5M3Ful8wa/TEYkhrjQe5bivjLeurCHg6aV7MoQhwW7PorI454baHQP+cUZDKrmZrviYUhMTExMTkxsksWMVvA4sWRkY53RbG73e+FhOzT9KY4eHwvISnJqPvQee4mdHz7Hr/AUOt/QyeYPmbU/rKX57rJFh7caOu1HGhto5M+g1rW8TExOTNzAi9u8Wt2SDvgn2Hd3DebWSd5VUxrZPDLZyWSnnE4UODGMSm9PNbcvv4I5iBUOoWAUERtt57Mh5uvxBymuW8eCCKgxPG8+cOk27V5KdX8m9S5cieo7wk6MXaJ200DfcQ03FbO5dWkrzyW6qVsyjLNTP8yf6WbhmEY7usxwZmKSrZ4gRzcnmDWtYmy84duYke9uGsGUXcseytczLlnS1neWJ0x1MqhYWLljPfTXZCGlw6sRuWquWcM+8MuwvIW9MTExMTG5RRHwW41vTkpU6nuFmfrNrH33uhXxwRQPF9khS9TEOXRxk4YI55FoAoeCbGOLxHY/xD48+zvcONzEph9m5/zxjzjwaqvLpOHOE3Z0TuLJyqa+qZVFFEf7uVvZc7SG3uoG76iqpK5vFA2vWcXd9FW7hpbmlhxFdIkPjXGjpZtiQjHm62dc6wcqVa9laYWFwdIRLTRc51OqldlYlWYFeth09x4A/yPkr5wkWzOUtq1azPjI5f1ZBDQ8tm4ev5QSPnG5iIGTatCYmJiZvDBK6FCdwa1qyMkhHVzvdmoOV+XnkOOLJnOxp4oKRwzvyM8JBpYEzM5+HVj0UsWQtWCfbuDjmYSSoE5xQseflU5ylMNJ3lb2NVwlaVQZGJrBrGg6rm7LsTLInXVQW5VNkBV0bRVGUcJYJgRr7rjB31hwaigpwFG8GGeDY0VNcHvVidBtIzUlFeTZOi5XKkioae7o50TpJdYWFdWXZALhzi1lQ1MbTXe20V1dRmGO7iQwyMTExMXk9cGuKrOJkycL12C2X2HZyF4HgGm6fXYRVejnROUZddT2lCQuxSsCiWlBVJTy7ks1OntNBzYIN3F/rRggFq+Jn/7l2ZG49H1lRzDNPPcVEZKUEp81BSPMy7guRo6goCAw5yfCEl8tdbXSMe5FCkDSWWAgQKg6ng+rSMt61ZRmFFgOhqChCUjd/A3NqPbx48iBPHdGZ+5ZV5Gl+Dhzby7FxN2/ZuIx6tymwJiYmJm8kUm3ZW1NkAbAzb94iit12nmxpoa0wl6LJds6OaGyZV0h03RghFLIyc7AkrrRuK+LNq+r48f7tfPm4gdVdw4dvW8GsigoOHj3K117IIttRxkKnDQkUl1dTdfUgP3jyt1TWzOdtaxpYWqvy821PkZHjZlZBIRkCbI4s8qQtYd1TKw11i2kfOsI3H72MtGWxYdka7qi2suPFFzk0HEJVYNnC2WQJGOi+SKdzNu9fUk2By3pj2WFiYmJi8jog2SCzJO+41RDkls3l/SUSi5B0jwjqa+YzKyeebMXqZN2qO0le8Vsht2wRn31rA4aUIBSsFhWlZjF/UrkAHYEqFBRFhBulHcW85fYHud8wEIqCVVUpWnU3X1oW/q0iUFQBc9dSiogtig6gOIu4d8t93KEbSAQWVcWiwF233c/tEhAibGUDhZWLeHuVgsWcYtLExMTkDUy845MluuHWRcTWHi2rqqcsTYj0808KrJYUQ10oWCxKWvNdVVVUNWEJGKFit6pTjk+3SIyiqNiV5D0Wi3XKeYSi3squAxMTExOTl5mwOqXvFGViYmJiYmLyEkg2AU2hNTExMTExedmIiayI/Be3vNJKNF1Hv8khptpkN0/u38+Z4fD6t1pggj2HnuerzzzDC+1jGNMeGeDihcs0Dk1MmbFJBgbZdnAvh/oC4d9akOPHd/C1p5/iiSsDBGMHGPR1nuXXRy/QF0w43jAwbnrIrMTQtZdw/I1iMNB9hR0XOvFGtxgG2s0mwJjk6Kn9PNfsQZPh67l68RDffPpJHj7ZxHBougMlQwPtHL7YjW/KrgAXGg/xxIVufJEb2t1yiu8++yQ/PHyWHn88qO7t5nf793PKo8cPlxLDkObMXCYmJi+ZJEv2lpRXI8TI5AQ+LVxa6kPNfPeZR/nhmb4ZBHF6pO6ltbeXwUC4CFUtDubXzaNMG+TKwMQM4h2ko72T9nH/1MJX+uno66HXG0mRamHW7HnMtk7S3OtJEFnw+Txc7R/GFyvTQ5w8up1nWkavcT0Sv2+C0ZQJLAxtiKe++mc8eWGSlx1DY3RygslQQsr0AJevXqIXB06A4Dh79z/Ol3acZsB/M7IUYmCol/ZRf+T6BcXls1lSaKOzq4vRaae6lIyNDnCpc4jAlH06wyP9tHgmI8INeUXVrKjIYaCzjcHECo7uo7W3J/Y8APS2nebRY+fxXGOaTT3oxeMPvYoVHBMTk9cbt3Y/HEOj6eIxnu0XvGnFCmZnCZq7RyjKz6Onu43eBcVkj3Vz2WdnQXk+NkOnq68DLbOCbH8nJ3qGCRqCopIaFpXkoE8McbpjlLq5DczJijRHqxYK88uoyc5kPFrlkJKeriucHfIiUaionMuCPIGiKATGeth+rhtHZhHLK0twhMY41zJAae185uaHh+UIoZCbU8qsPDcdAYiq8lBfK00TGaydV0qeFdD8XOm4yO4rLQwNulDHcqgoqyRfjjGs5DC/MAsjME5T7zD5RWV4Oy+wY8DBHQvrqXbb0cd62Lf7cR59dhfK6M8Yn1vMktvvos41TFvHVdqahugdlcxbu5FFNYLWU2NUrZuDdaiVsxeDzNswF/t4CzuePkBfQGfWmjtZV1+GRQDSoPXKSZ7qDnLH8lXMzw6P6fVNtHNsMIM3Lc9DAKPjo0zqDgpDI7SMe8lFo7FvnLLSUvJtKuPDXXTqbmocGhc62uj3SzKy8llUXUWuEuRKazvkzWJ1eTbRUVgZWYXMLsznjMcf6zQ+OdLLqc4exkKCnPxSllYVoQgFS2ick80X0AJW5lXPotIF7e0tjNnLWVdcSHQ4tSMjl9nFRRxvmYzVJv0TQ5xpH2XO3Abq3AogGR5oYdfFSxwfsqIrkqr8AupyLXSOGdRXFOESOp1dHfgyyykL9fDspV5mVTewujI3bac4ExOT3xdkwl/cZL01p1UEDGOU/UcPsqMXtjQsZFaWFUIeWgOCmopFzHcN0TgYIOjv4fn9J2nzS7TgILsPn6dHN5BakDGvl5HRbrYdPM2lCQ1p6Hi9wxw8fpAzw3rS+VKdg1rIz+jkJENDrTx14BzdhoGUoxxt7mZ0bJB9Rw+zr2MUzZD4g2McP3mQw32BlDhTrkkP0d/fwvbT5+kNABgEg0H8ukEoFGTCHyBo6AwNNPHc0Yt4JHh6L/PUiWZGhEp17WKW2AZ5fN8hTo8FMAwN78QE/pCGf3KUkZExAoZgvOUg//XV/2TP5X66zu/id9ueobmjkSe+/QL9wMTVffzg68/TI/vZ/Z3HOdzUQX//OR7/2k853OZFygmOHD/Icx1B1s9bxLzs6KQZIVoud+Gum8cspwLojIz24M1fzr1lBhf7xtCNSY4cP8aR3gkgwKlT5zgzOIEhdSZ9k4xOjnDq/Gl2XR0kKASa5uPSxWO82DJEspEup+TduNfL6PgA+4+f4mjvOKghrvR20do/QsvV0zxxspkxQ0HXA7S0nGXHpU68xvRxSkPH6xvm0PFDnI64i3UthDeko+kaXr8fb1AjFBrixQNHaRzXkYE+njtwiiZvkIzC2dxWkcWZUwd4pql3qtvaxMTk955b05I1Jjl64gB7B9zcvXYFiwvChfxQXweN3f0sL6oAi+Bqew8bltfT4H6OCz0TOAMX6cyu5W3ZFgJjPq709hPUvLR2j9IX8LMwv4jNS1fg6R64Ru1CRwQmaeztQwlN0O6BIWMOQjiZV7eQty8s4ui+pznR52FrdS1rF69itKubETGz37CwrJ57CDJ+si9c3FtcLKhfwlBHK23lS3j7/HwUwGufQ177aZr6JrD3DlJWv4I5DgE4WLF4FZaTh3hi7wGsW7dw7zs+QO+Rvcj3fZqPrXQDMNCvUzR7Ge/6+KdYkOVhYCxAaLQRQXh6SFQLilARnmaefP5ZLrtzKXDpDLR1s2F8lFNnzrGz28Zta9ayvDi+jIEcaWdnn2TjxlxUAXpwhGPnrjAxqwrVZaPjUgej81eyrtLOjp4hRhw6J/127iktwMUAfR4Pl0Z8DA9MIIuH0ZUC5tevxD/Ux1Fl5jZQmxGgfXCQPq+P7p4A5ZMTlKsqhUU13Ld2FWrXCX55sp3ewFzmzlrGnePDbB+RyBkidbqL2Lx0JcNd/bFu9gWl9dxZN0iwy8qb1qyixAoYQVYUnedc1yhV9k4CpXNZVxSe1rOsegFvNzR+evowhm0zD1SZFq2JiUm84Lk1RVbJYPmS1YxMnmTH8WO4Vy1jTp6F1t5OmgfH8J86TMg7Abk9DOhVLJpdzb7OC+z3h1i1sAqH9PDksSZmLbmdO7L6+O9nzk0xK0VKa7RAoESGMun+bp452cOG29/EIt8ZvvFiP0JKwE5xlgOFEOMBiSXTEj4mEnfqHBMCgaKQ3NgtIzMyxrYpqCr4Q/EF6F05hSwoyaez/TidA9k8FHHNSj1I46XT7OpXuGvdCuZmKBCyoNoEY754A6KUkqycLBx2wJ5HYSF4Js8Q1L2EDI2eS5fxhHKQQT/B0jr+8At/y7312ShCwWqzIQ0HI+On2HXiCNmrljOvIAMwuNzZR25pJbPd4dV6vUNtHBkKkaUd5DdCx+eTnPMsY/O8eg7tbWe/YqOooIyqbMHZ4+fpFdV86k01HNrxHB0pPQCmzs+hoMS2TbD/TCNq0VI+N9fKo8/sRUhAquQ6HGQKGPYFCCk2bInTq6TmfeQeJ59Kgkh+HlRVIWTo6FErWLGycP4COhtP8zvdwsL59WRHfNuD3U08daGLyvpl3G66jE1Mfu+Rsc9Iv59lK1Z9ac2mOxieDCEQZDosdLZcYX5dDS6nM20kQgja2jqprCzH5XQSCoUwDGPasDabDXGDsxypqovZlZVkT7bxfLuHwiw7l5paqVvzIB9bvZDNtYV0tV1lOKOUZQUOrjQe4bQymwcaKslUoKvzEoc6umnxDDIwBPMXzsY11snTh4+wv62XjuERfGoGRQ6NA0f2sa2pg+bBYYYDBgXZBQx0nuNodz9XPR7Gx6wsWVrFRMsV9jS30thylZZQLluW1eP29fHcoYPsaummzTPCmGGl2G3j9In9PH3pKlf6hxnwBsjNK8Rz9QSPnTrP2Z5BukdGsblLqci0YzOGefHMRS509jBhzaIix02R4mPv6eMMli7n/qocFAw6Wk7zYr/C7StXsCw/EwUQih195DQ///FTHD16HlG9iMLgVc52jjNvyTryIoaoYgQ48+LP+eWO3Rw534ISqGbrx++lbug4v/jlTg4f2c3BZo35i+eQbc+gtqKKgmAn21oGyCsoJVcbYPvFdiprF1KXbQN0Lp4/wWDJWv70jjVsnjeXkkAHe/stLJ9TgbX3DE90G6yZv5jZbhsTwz0cbr7CpcFB2oe8FBZWUF9s4dChfTx3uY2mgWE8Po38/Dy6Lx3hsTMXOd87RM/oOJk5ZdjGOzjY0kqTZ5DuwSDVs2oosYyw60Qj5wa7ONc+SvWCFawogBPHDvBUYzOX+j0MTPjJzi9ivO00vz1xllORvLe4i3BOdkWeh27aPSP4FCdVeW6yLBoXrl7kcFMn3ZM6xYUFFDgdDF89yAuBQu6bP4c8m8A71MozlzopnbWMe+vLcN6SPQdNTN74SCnx+XxIKbFYLFP0JvF34qLq0+mSEAK73U5LSzuFhflkZLgIhULThvX6/FxsaqNq9jy8QQMJ5LgsHNy9PWLJ3qK9I4VqZeGitRSMe3E6nGxevQWHOyL8rgLuWr0W3enA5szgjo33stbiptAugAw2b7iDSs84ht1J9jIHuVlOlGA+y+qX0TBvBRg6Lrcbl91CXe18CqsbUKSBassgNzOX+2+/hwUjPlRXJjnYyFX/P3v3HSA3eSd8/PtIml53tvfu9bp3G/dC76EEQiCkkEYad5d+uXsv5dIu7XIhyaWTI4HQOwaDjcG997Zrb++9TZf0/jGz67W9JOAOPJ9kzeysRnr0SKOfnkdPcZE79xKye4eImgqBQIBcrw0j4mNS2WRKyqaCoWNzpeCyWCksKOeG7HIUDIRmJ9WmQkYBy5yZLBMC04Q0TyL7M4tm8mFHJ31RCKS4UAFVNelTsllWnJpsECQIZBRzQ66fjFGTIyA0Jl/9Rb6ee4Q+3UZRmo1A7qXckRslxXVjFj7pAAB5AklEQVR8MVtKBXf9+78yq74XT3Y+6ThJxU/R3V/EPfkgPVEdzZuL15pct6IyvnIOgbwh7DZobWwlbMlgXPbwSgXFlfPJtfqSw0yqlFRewi0xDSs2JsxcxqeHTHJSE8erqHwGHw7k06ereGZ68NtsOBVBSVEFKXnjUTBQLE78FhV3VhGXeXO5XICJQqbLQcrUBfjyeggpFnzTXfjdDmyKmzsuz2RQN7E53BRmpGIjRn5+GddlliIwQbWQblNR0vNYMiOVxULBNE1SPVZcIsC08dOoHD8DDB2Hx49FgMWfz40LnDT3h7E5vbhUwDQICh/js3PJcye+mFZXgCUzssh02WUJVpKkpBMbPiWu8qOncb/YqDay/MnimN1+/H2hkRZIHfk1LZBJ2qiP2d2pVLpTT1yX5mNcge+UTRTkFlBw8pu+TCadtKjdl4bPl3bCe6rNTWm++5R1OrLzTx0CMpCJP3DqLgrVQVFOclJ606C1+QCv7j9CWs5kZqY5h5fC7Qlw6pbA4spg6vyM0Skl23XyRjTSCiezqPCk960BJs9b8CZ5byUjORWfu3ASHyxQsI7EdwWvb3T+CuxuP8Or15wplDlHr8pJYXbhKZvIzykg/+Q307I5NZu8lOV5T048pfmek3OD7Kw8sk/+uDUDX8rJb/oY5zz1fAAtcT4lEzHY28Lqo3s5EErlunmFDDcD0+zeMYf5lCTpPcok2Q7kYn8m+55mMjgYxJFRyfJxxbgvkiKSomq8Vyfmi0VCDBl+ll0yhXGeM1+fJEnvTqZpJqqiBSONLmWQvdgIlbJxsyi70OmQRqRklnBdZsmFToYkSRczc1SQHX6D0f1kBckmnhdptfFp7HFwsIMDTe0Mxs98bRcTMz7EscYO+t/uUENmjNa2Bqq6g+hv75OSJEnS35EYhiL5v+ExKRirJHsRxtjEY2ST3u46Vu88Sqdp4nCnsGDSDErc4k0/1dawgz/uMvjodVdR6X47WySZXaNGcg628MKTj7J2bytackLZadd9klumOFn1zMO8uqsR/HlcceMHWD4+dcw1Rtp383+/e4pjgzbm3Xg7V80pwhJu5qWHHmXtgU6K5lzBze9bSKr2d9IB9Lce5Ol9gjuyPbQeOsjGhi6iAjJyK1gxLv/Nq5iNITZufZWD3sX806KSt90a9tSUSJIkSSNME9MwQZgjXXgu2hGfhg121vLolu0cG4zQ191GQw9UlBaSEmnhhe0H6NIhHg0xEAzS0ddHdzCKTuI5msVfwW3zp5E7qr2UHgvR1d9HW98Ag9FEETcaDdHZ10fHwCBhwwTToP7oDp6vaiOcHDMZi5vSibNYtmwZy5dNJnL4IEdq2jiyeS0bNweZd9UKiuI1rPzbG/SMVcA0Gnj0J/9NlTaRZTMDrP7Fn9nY3MbmJ37L87sizFsyk+7Xn+GRlQcYbiiuRwbZvGs9zx3rHp0jbDvSQU5RARlqjOrqZmLuNKYXptF6ZAev1vYQN3TCkRC9AwO09w0wGNUxMQmGDSomLuCGykysw7HSNAmHBmjv66OjP0jENAGDweAg7X199ITC6IAR6mX93h1sbx26WBujS5IkXVAmx6uMh6uNL+JnsjHqa2tYffAIvuIZ5LutNJoamanZzCoupzPexr6D7fQEy9m95XE2BdMRoX4iwsOt112Jr2Eff9m+n35HER9Oy8arQSzcz+vb17GlZYAYPi6ZPYvFORqbt25nU8cAhmJSUbqQKyekk5VVxM6N6/lzewk3zK4k0+qhYtp8KoC+fS/z0rg5rFg0gdSBXtz+AYJdA2hppVQUjWOswnX86C5eHCzlvs8sQNvxEMfqHuWVVbNwHh2i4voPMDfjMK82vcqWrZO49fIJ2MMdbNi1gyozg5smHG8BG+1ooVpJYUVuCoIQqupiXH4Rs/KsdBw7TN1AmO7WDp7duZOuuIvB/gGyy6dw28xyDu5ex7OHW8mZdCWlaS5UAT2ddTy9eRONEQtWWzY3XT6L9J4Gntt1iIZQCM2ezvIZc5mR4afMb+eJLWtoq5zJ8vJs7G/9YEqSJL3LJYMrJpgnd+G52BhhDlRtY9WRKDNnLGNhbmLEISFiVNce5c9rWoj19JJTMY9Mq87+sElh+Ww+UOGltvYIIm6SVz6XT3jcPLK1gaiRyIDa6t1sGwjwseuvIsOaGKqprX4bqw60kTkuG/rb2bZvD1PKVlDqSuXaBYtYv3ULf90Q5Pq5syh1KKD38tq6N/AUXMb0PBfRxjQUs5dtm9YRxMGNc71j9pkc7O0h6LKw/9n72dmZxqWLy6npqCOMiXnwRX7yegclMxcSFR20Nh1hx+EjKJnT+PCUvEQ/TQAzzM6aJly+QvKSfWxNs4+12zZQvd+gPZrC4vxUtHAX/bqbK5deSYXazeHuMKqwsmD+NbiUF9moJ2eOEUNs3LKNeOESvjF5uNPLEKv37edgLxRn+2mqqWVjbT6VGSVk5U/kLouVJ7dt49HYZG4YX4T3oq8LkSRJOj/M0dXFZqJke3FeIoVGwB/ARZiq1nZCyanWTBS83gDlBYUsmbOImyfk4hIGDoednIAfRWiUFE+geLgoKZLD6AmAGP1DIbwOH3bLSF0poYF+Iv4MJucVcsmEOdy1bAY5icl0CA720jwYJy0QSA6jZ9K+60VWbjFYeN08bEQ48MpKDg/N5Ivf+x4fqujj8d89RWMYQGdooIe+YBQT8KQEEHtfYmNkKp/77F3kWezkZBeS2nuEVXv6uO5jX2RxRQC3FsDrTyXLY6WprYX2weOTn0YHe2kYCFGcl58sRZqAleyMLMaXTuDWhfOZl2oFwyQ9NYWAXcXmTmdKQT4+DRLDCopRwxUG6R0UZPlH9T+NhumM6QQyc5mSV8I1i5ZyXWUONsDUY3T19dBn2slN8WKTj2clSZJGjK4qNk0TwUUcZLMyK/nAknmk9uzhgR2H6TUMMBQC/mzmlJYxNS8Dl0iEGd0wjo8zC4BBd2cTu+oaqevuZu+xGhqDkJWRRldHNev2HWRTVS31AxF8WTkUqyG6g4AQaJoVmwK97cd4dNsBXKUzeP/kMtIsAjPcwTMPP4a68FqW5FoBgd1pw+ypZu3Kl9lTZ5JeUIzTCvRW89PPX8Onf7mWIR3UkmncOnkKmQocfe7PPFs9jtkrZrJ87mJm+rz0bHuRx17uIW/KPHJSUlkxdxlXZ4d5Yv1GdvWEAIO6xiP02MuYkX68AsI0rZTkFzOvrITSFHfygJrE9RMHxzf0CHUN1ext66a+tYFd9S30RN0U5trZuWcHm6qq2HqsmX7NyfhMD4SiRHQwFQsOi4ZixDh0eBtPHwuxbMEClmUHZJCVJEliVHth08QwjeTz2JPHLg6OHrv4yAUfuxgEVpuD8uws4rEwTqcPn1XF7vSQkeIaqecWCISikpqSQcpIax6d1qY69ndF8Po8xCMD2L3ZVOblUmiLcqSljZa+CC5/gNKMbLKcOlWNTTT2DYLNR0HAyWBfJ678qSwtCIzMc0q4ndaeDC67ZjGZLg1QSc/LQ4SOsmNXNWruNG7/0C3kO8GIRRmKxCmYMI/JhamoipeK6bk0blvPnhaFy+6+k2XjcsmvKEF0Hmbj7nqKFl/P7VfPwKWAoqhkZuaRa4/QY7jJ0/p5cUsVeVOmUeG2jMpfjZRUPyk2ywntfq12N1l+H7bkbZSuBzlUVU2b8BCwmgzFTTLT8phUmINtsJUDnb30BCE7O5txWekQ7ORIWzttQzppgVRS1RhtYcGMCVMp81llG2NJki4aF3rs4lAozMGqWnKLyhgKJ5YLuGxsWbcG8ZGP32t+7uv/ybGOIAJBps/Gxlef46arlpAWSBnVsfbEla59fRPz588mNZBCMBh80wQoioLb7T6NICuNZsQGqe2IkJUdwCnzUpIkaYSu63R1dWEYBjab7R8GWcNIlDYVZezKXEVR8Hg8vLp6HRMqy0lPT2VoaGjMZYUQdHX38PiLrzF78RW09YYAQWm2h198/98v0oZP0ikUi5uSnLfd2VeSJEk6DxI1xMeHVeTi78IjSZIkSe8cyTibeJWsBL44Gz6dBfFYhP5gkMFoDH10jbepE45GiRmnveqLnhGP0N/TQVdPH5H4mQwdYRANhYlE384gjAbRYJiYfiYZbBIN9tHR0UFfKDYy+IURHaKrs4PugSBxE4x4lMiov58Xpk5oIETshMcoBpFgiEjsIhms0tQJ9nUl8m8o8i4fPMQkGgwRjr69sVPj4QG6OjvoHQgSP6NTNU5oMEzcvDC5bBg64Wict7MLpqEzFArSHwoTPWFoVpNYLEo4brzLz5lza6R1Me/IkqxOd08nDT1DKDYnhZlZeN9kD5qP7eDBHQcYcpbw4UuXUZ6c+i3aV8V/v7CT6Utv5fKct7n7Zpi6lg66wjGEzUN5Ripui2BooIcBnGR47OfsriXcVcvOAzWEdQUFA0O1UVQ5g+K0U4eEGGrcxf/+z3dZuaOfD/7gaT46x3saWwSMTp77yQN0T72Ku6+dhGWMRUL9jezdUcWAAZ78Scwp13nm24/jvfNmLpuYdVoNpIaa9/CHX/2CNUe6yJp0JV/87Ecpsnay8i/386fV+7CkT+Djn/0suW1bWLPJxq1fvpLRs9jFhjppaR8kkFfEcBsx0wjTWluDlllBuuv0j1K06TV++JNqbv6PjzDJm5yXKFjDQz95Ct8Vt3Pj7NwL3iist/YNvv31/6LG9DLjpn/mSzfPxnaRzOZ01kUaeOIXj8LcG1haPMTB6m4UTcGIx7H4c5hUWYHfcerxrlv/AP/5y7/RkzKff/vuD5iRcRrbBoyu7fzoS29w2Y/vZV7AedJfTUJ9zRzaXUV3TMfuS2PClKmkWE2CvQ3s3VlNSPVROXsKmY7kiRoP0Xh0P722QsYXph9vdDn21mmp2caLTT7ev3g8zugA1S1dBE3ISM8h1zV2A8VwfzvPb1rLhuYQi5ffzk1FyQauxiCr177AXvss7p1fivNtfU0M+vq7qOscIKZYSE/NoMBjQ4+H6OwP4fYFjvf3f1c79fbkog+yZrifHc2d5GYX4AnX8vQb++hWHSjxATKK5nPTlJwxx+AtqJjHJ7xuHt3alByMIkG1pTC9vJz8t3uhNcIcOriDl2r6sFo1VF8O2SkB3BaoPrCRTYznrtlv98R8k32OBqlqb8cVKCA3ucJw5zHWv/EiO9/YS6cRYMri6VyRVjlmkPUUzuWfvnc/qV/5NJHImcyOoBPs72fgTUqLeu8Rnrj/T2xq1XG4NXIWpDG7PIVg7wDW0y3VGV2s+vUj9E/7BA9+czw7HvwBT607xKUDb7Cmq5If//nfMTb/gT+9tpFLM0MM9punTHbQfXQNf3hwK9d/+YfMSE7/q4ebePJnXyflnof5wBTbaeZHhL0vb8KcvIhi1/GJ/1r37qTBcDCnLOeCB1hMndqta2iZ8Xn++qXLsZnD/cTfnToP7eXooMLVFXn07HmQl9dsY9fzh/DOncjk2cvIKSofM8iWrvgM38/J5/5fvUToTCogjCh9XX1E9DHHUqVu83P897dX4VtQQLCumdJbv81911t59sff5eVWP6m2EOv33MQn711KmmLQvOclvvKv/4a54Ov8/MsfIG34NIuF2NfUhCMln1Jf4vw19UH2H20nrWIiXnOQjVtf59V2C2m2PvrVIt6/aCZFY1yQHP5sbrn8GlwvPsvA6O+psFCQX4aq+f5BcD+ZyWBXDc9tPUQnVqw2OxM1LwUeG0N9jTy3/jAzl1zLNN/bWeeb622voVZkMC3ddeYrO9uSVcXmyLyyF3mQjQT7WbvldaqsRdyWHWX7oYOEMybz+Xml9DXu5cHdezmcq9K1p5pmrZf6zihlExZwy/gMVASqoowaeAH6O2p4ZvsOmgwvaaWJzOjvbWTdtmM0K/20DSjMmraIKwo99LQe5rFtVfQYBuPGL+S6YsHe6gbshfO5a0p+IpjqEXbveoMH9xyjgy7aGvczrnwy104qoKtmF0/uqSesqsyYtpxLC9w0HN7A5m6T1rYOgvi55tL5TNQGeGXbTnZ29ONLL+aq6dMpdFiI97fw+P4GLp07i0q/A3/Fcr749UvY8Nu/sC9ewZ2fXoQTaNj4f/zir6/QPmBQvOB2PvnBa8h0gqpqqKN33gxxcNXf+O3fXmfQ7ubqj/4H182I8NIPX6TaepjtOxrJWfwRvvrhS/EMHuCP//0H1lfVULUrwtXzbh0zeES7DrNmbTvX/fJnXFfqTuZ1E4oZ5eiaP/Gxnx/EO+kGvvSJW8gV9Tz+m9/z3JYqvONm85FPfYEyZR9P/fwVqu01HK2Ns+Luf+P61PXsVouZMrCae+78CZUrFmO+tpKXsmBerpVvf/qjpE0og0Ev/d4w0eaD/Ne3XqO11cotn/oa8+Kr+Pcf/IpN+zrYWttJxfj53PX+Kaz568/560vbcNZ+jFcyi/jAVz9DztHdbNq2lR0tR4m4JvCxT36GecUu6K3iV//zc6Kzv8Bnrig7fsHpreKlRo1Z11YcvyvX+9h1qBq15DKKLXU89ZvHyL32n5iRaqJGW/jb089z4EgVM2/5GldX+FGIsn/DEzzwyl4mLriBm5fPxyF0wsde4eebLNz7oWWkqKfmdsveF/jdHx/kYKuXacvv4BP3LKTq4f/gd682opsw97ZvcMeUKH/53S945LlXqRVbuPfgNu78xqdZnhdj5Z/+yJPrDuAonsydH7+Pia4jPPmjVRx1HeNIVZAFH/gqH7+8jKqV/8XLx6zUbNlJrzqeT33/88yyNvPwr/7I6gN1ZE67jI9++G7K/H1sePT3/N9zu4gGcrn5E1/h6olemnc8zs/uf4l2YMYt/8xnrpyAOuYF2+Dwmt/xv39bQ9tANpd96B4+eEUJB59/gN88vJ6g0811n/o+yxyb+OvWKjo2NqPk2xnqqmXmB3/MrdP9YAxx4OABIgULmZRlx5J1D9+7/DJ+1/w3Sr76MZaXpmLGw6z909d5cF0nplBZfOe/c8eSfDQEqqqiKMenvDAHG3j6D3/k+W1V+Crm8eF7PkWBsZdnfvEqVbYajtXGWfGRb/DhRTl07XueH/30aZoGmjhcW8J1qjLmPhpxJxMWvp+7/n0FO/73RzzX3ELXgVqeai3iP372RbTXfsA93/85U69dyFUpe3jygQ1kTZ6L1akzXJMbi4TYumMtW8JpvC+j6Pj1sauOXUYGH8py09O0jVe6nNx12RIK7UM8/fLzbGjOY2Cwg6MDrRzpGkBLKeG22VPJdSooQqCK4zdgRjzClu1rWN0UpKwyN3lTPcDGDYdpMjqpbh/CmzuZO2eOwxPvZNW2XSPXrGtmTIWOBqoHHdx+zXIqkgXjvpYDPLBxGzsb+zgUeoq1KelctfASivQmntiwh2ODITLyJ/O+6RXY++vZWHOMms4w7QMxKidN55rKbFqqd/Hs/kbCmoXZU5eyOM+Jqgj2bF9LXcE0rhifg/2iuYkcNQOPSPwOF2s/WVOns7uap9fvIZ41hVumFOMTUbYd3Ie3eCYT/VZsZpSdTS04XSo7dhzBOW4m1wRCPLuvi4oJhfiFIDzUwf6mfgqKysiwgWZ1kp3qpP7wAciaxDivwkDfMf62sZ7KGXOYThsv18WYVKrw8srdmLm5FPtM9uw8grVoEjP8OpsO7GF7Uz8WhwOfw0VGairWoQ70QCXvnzuViZkBYu17eXBnNwvnXcLslBhv7DqCJ7+MwaMbWNufyq0LZpAea6Hf5qe7aj87ewQVRen0NRylJuygMj+N7EAm6fF2Xtp1lKg/hSyXA03EqN+xk1Yjg6mzC7ECToeVsOkgI1Vj11O7UKdMZVKOF8xBdq96ltj4G5ld6KCv7nV+9a3VpF8+l3xbF6/9dS+FV5Sz8X/u50DJ9fzrVVk8+vst5F1ewaG//pItsVl89tPXYWlsQSuZwtwJWacMF2lxZ+EKb+X+PzxH41AcpzedrBSd7U8/wnrrbP7t9kmsefB1tMnF1L/4Z9YPTODez92Gu3Y9r+4PUpw/wO9++gLj7ryX948L8/TDG4kZCiKthyNv9JKW6kJNdTO4tQ33lBi1GzrxFeahBQdRlHSyU9t54Y02rrnnbsratvHsfitX3LacUneE7gELt37+37lp6STycnIoKclksPoA0z70XT5503wqir0cW/0XfrNe59P//BFSjr3O2iqVWZeMwxFq5ZWVzzOYvYjFlenJm4c4+9as5HA0m6uvmo0nmRn99Tt4ZlUdK+6+lULRz5oXHqA3kM+u+x+jI1Vj/ebtDLUeoC+llOjqZ1nXIuhqWMuW6jYiioXAQDWPP1mDZt3N07V+bp0/HstJ1+uhhm389P4HyLny83zi1suYNrmEVJcNp91KRHjIdA7w6sNVVNy6gnmVU/BGa+guvZXvfOZ6xhV4OPzCozzxcisTrpgO1TvZvldn3JQ4f/rhY+Tc+inuni545k9ryFp8Kd2v/pQnWyfzhS98iLzoFvoCJbQ8+QRvNChMXzKOzjfe4Egwm0k5Qzz/5IOocz/N5z54FRMLUrGaYV7/6zfZk/o+PnX3+1k2tRiHVR3zBq1l86P88PHdXHnXF3j/NYuZVJ5Dz46H+OnfOrj1nz/DkuxBnnn4dez+EA/9bR/lU2DnhiATy6FGm8jyynSCLXt54umDLPnwbRSP1Ez1sO2pvXiXzKA04EQIgcNuJar6SLd08crjDUy6aS7pqkKo6whbtlZTuvAa8j0htj78F17YNsjkFZMJ7d7M3gY7ZcVd/O/PXmLiXZ/mKlctD7w4wPxLFf74jd+Qev0/87HLczm2rZfJNy2iyGk9ZT+7a9bz55//nqfXr+VQs41L33cN7vrVrDYnMbnnOX61qpOM1EZsuYvp3/kQbWU3cl1WB4cHUpg3eypGsJbnN2yn1VXO+2eMJ9uZLBeZQdZvP4ijuJKZ6S6aju7msJbHpSUZWBQLoZ5adkdsuDuqeCOYxodnFnDkQBUDqVmM9zkQRKmuPkwktYJJAStCqAQCAeiupTrsY1peGlZlgLXrtnDUXc7dlV7e2FmDryyTjgN72THqmnUs7GJmWSGRzoM8u6eOqMWCw+og1ecnw6nQ0x9n/rzlXFqeQ4bSy1NvbMPMmcKNk/NoObKHWjWTPLp4bncN46ctYEGmRncojEMd4qV1RwmUFpChDbJ9bzOZpSXk+vyU+C0cOrCH3UFBTmoAh7jw/WQPVNWSU1jKYChRe5jqsbF1w9qLtOGTGaWlrYX2uI1UrwePVU2MxqSqROOJHYjrBsIEVbGQHShg8YQicjLTSTONN50rVbXYSPOlkGKzjOy4YVoozy1hTmkeuekBvLpBrK+bg8FBOro7aeiKk1WQQ7pNJaN4Bl+6/nquyAnzxCurePFYNza7n3SnHY/TQ07AT6rTRldHK0OphczJDlCUV0mld4CuoInFYmFCaTmlgRQumbOcZekWWvo6aRjop7G9F9OVSnGmFw0QqpWc9Ewy1CBHWroIjnkPE6Jq1Us89fIW9h+ppbGlm1B87OrhYMMhNvW10HDwEDUtCuVLJ5FqFXhcs/ngLcspmzqJMrsN0dXCrg4HZUsXMGF8EZmpHhTTHLshhNXHik/9F3/70afxt73Av/3Tf7K1I4pVq+SWG5ZRPn0SFT4PRk8ne7r6KJi/kIlllcxfOAmftZbeQTdTKi/justnM37GHErc29lRbcczNET/xEqKU/PJTXfTH+lFtEJrYTGTC9Pw+IpJcRrE437mzVrBknnTKC8rJhCJIFQfBblZpKb4yS8pJD8vA5fTTXZePhl+F1mFpRSX5ONWFNDzuPayq5g1eQYzp2WhhBsZCgGBiXztZ4/wHzdPOF6KHWhl574d+CfMI3v44bRpULvxSdqLljAlIBBWF9nFE2jftZt2Xy2r1tWTFfAy/5IldNc10x/bx+ojzYT6QyxfuBTD0Oit2czOaBsH97YwraLwlAALJj3tVcS7xrNw8SyKSorJzfCixNvZ9NCTvLh5H0eONtLe2UvM4iA9r4j8zBQ8GfmUlOTiVuI0NR5id0cTR/cdoVfNYvycImyGhYqSFdx4zTwqZsyjzH+M1h4Tu9PGghUrmFRWytWf/A43ltqpbjvCweZajuytJZ5RwvgJGbh9uUyYOJOh+o089vzLbK3pBouNshlX4wse5OVVK3l+ew1j33tHaDhSR5prLrPmTKSktJB0n52Gqv0MTlvEssmlTJx3FdMKq2nrU7FPm8j0nEIqiiczrjQbYSa+4Q2bHqchfyHT09+8Qs6INPPGg0/y8rYDHDnaTGd3P2NeKo0hapsPs6+tgep91QRdeYyfnodFdzC18nKuvWwOZZXjyI7HidRVsc0xkxUrJlJakofXbmHsL4hBPO5l/vv+hT888hD/dsd49j+7kl7hoGXLEzxX7+UTn/8kM9PdDOx9iv957ADN+9fw1+fXsX71yzz64nZq21toCin4vT789uP7Gemo50DEyrh0Pwpg0TRi8fhIy9ZYPI7NoqGqAZZNHkdhbia5TjuKPtyo6aTgIgROZwoZbifWkXNQ4LBlsmJqGblZGWRbNQiHaOrrOvGaleHB7gpw3Yqb+MrCYuqObOJPa3fRgYNMrwePzUa630+G140Y7KHacDAtP5uctAJm5ToIh0PEDcjNyWdCVjrjyiZx/dRJeAdbORgcor2zk9YBjaLirOTwsOD2plEWsNPW2kJr+GKZMFwcry4edUJcnNXFioPJEy7BYali5e61hKNzubIsQEGKlzX1tbTlVdDb0kBY+Mj22ak3hqs9zJGTzNTjDEWiROJxgpEYcZeGYuoEI2FCsTgiGiZm2Ecm1x3u1mSaJsLhJMvlZPzkRSzKsGAqKjYFItEIMUMwrnwSc+o66QhG0RG4nTaGuvrpD0ZQ7Bop/gCW2iYO9xeQPtTAsX47l9iH755GndwWC16HjaK8cdyWfJ6rqSoq0NVSxZPbD5JSNI0PTCzAlfyYiclI2z+9jTWv7mX8lfdx9+RG/t+u3yVa3RIn2N/HYChGaKCPYNiF6g9Qnl/KbZ/5JrMyAdWBTTuCjpksqZmYpoFhd5FhDNFwtJba9BDrN+4gd85NY5ZGTD3CwFAYw1PCLTdfx761T9ExZGAKEutMDjGmujyUOm1s37WX9hlODu+toTdUhtNuoMfCDA70Ed25k8OxEooLVJRgnP7oAHWDnTibOjjitzMjJBh0xuhqa6exXyOeUkSFRUOI4WNnjpzaNmcKQumnraWboMOO1elEUXy4/dDa1MBgcRYODyBMYuEgAwON7N7ZiZ42A68T6KvmN/ffT3TWZ/nU5aVomLTWbKcuNoEPzcsd2X+9dx+rDnq49ROTcQDYHKT4HOxY08Idn7iU7Q8+T2/pRBZPzOXRn24ndssyZh6r5fCRMFddOY7Df3iOvdnlXDHVxZ4/H2P88hQUAcGDz/PvD6znmk9+i2XFGg63h57oIfbuq6ewwo9pcWIZPMwrG3q4+Sc/Y3LtL/ji/paR6kXT0BmJbooFb4qXidMm89kv30mWXUez2hhsWoMejzDY10vzru3sC1ZyaTYMGZz4ENfhINXvYdqiq/injy3DpZpYrVYUdJa+/z4WtO/j/v/5LY+1ZzLr/11FyaK7+Na0Nl556lf85v4XuGROGaV2Qf1rv+XHr0f45Gc+z4RUC740G0df282xY8twpNmx2G1k5RahPb6NPa1TSKnfzsG6bOaXH2+paST3zTAVjP5DvLTHxk0fmn7SrFcnfEMIt+/nte0RPvjL75K/47t8rTaaWCIaZKB/kGAowkB/EDNDw5/iYdLsJdz3+fcRsBpY7RY6DzRgiuHaPwPTNBDeFDI73+BIQzOhA6vZ19TK1clHM11b/8q3n67lzs98nVnZAAbRWIih8CCDQ+B0B8ibnsuEX+9n5rJbyet6kV/UjeO2W5cxIz+TzphBTbsLZ8SLz++nvKyAFGsdL+5ex2ORGVw7qQCniLK/uZO0zALKvIk7vszMbCyH69nbXUKl1smeNoOK+SmY7S3JtCceEg7nTiQSJhTTCUciBGN27JqKoYcJRmNEYlGGogYO+/Hxd0l+xwxVS16zykeuWRZVAT3GUEzHllrElRXt/HX3EEM6BDQHmhqle2CIiNOG6vKQYwxxqLOXApvG4fYwWoEVRYwOTIkM15wucnwBls5aygQPIDQsKuiRIdZuWcv+aAY3L5xCicuCrl8cLftHuvCI4/ddF2eQBcBKWfkE7vLaePZYHccyA8yYMJ36TZv56ZOHSPFmcMX8+RQ5uqhKcWMDFM1JdmoMu4hzcM8mnjxYR1fEoG3Nc3RfcilTzAae2rqL6sE4yqbnGByYy7JsF+kpKhZAsbvJTlGwOwq4aVYHD7zxPK8r4M2o5GOzs9m8cwtvNA2gmnF8WeO5pSIHDSgsHkdq3TZ+8exRKsZP58aJ07im83UeePEZHKqDS+YuYpIHal0BUu2jK12dzJ86ldb1O/npEzvBnsbV8+YyN2BwqL2H8VOXMD/PN+q5soInLYNM3ZMoiasFLLyqlB8+9BW+tK6Y7LL5lHutdBxew69+9Es2Hh2C2vvoqf8Y9915PR+5sob/+fyHCNrtTLriU3z5I/lkFeckagpUN/mlObi8RVz/vsV8+/7/5t+2pVIy9xom+sae1C56bC3/+sM/09ITQSHO3I99h+VFHlbnZ+NxWkFxkF2chz8ll2W3vp/qn/2aj975eworl3LPP72PnOArVG9/iC9/9HVSLPnc+q9fJLDxaY75ckl9di/NbgNjh4WrVyzEFmtgUk0NG/tiWHo7KLvrGopSuujutqIicKVmUZAbQAW8hVOZXfQKf/jqPTw9fimf+7fPMsmfwoIVV/Cdn32Zex4s4cPfug+32s7Lf3yE1WszyS1fzidvXYEXIB6mo6WeSH8k8cUJd7PmiSexzfkGBSNZobPz2UdpSpvBpIzkICHCTn5WGrmpGiUl81HLN7DVN5X8CidTXetwFF3GdY6/8dPmuRRUFjDLFaS+cCHXjG9nX+o08rN9KEBfWy21tbUMRBJf09Rxy/nEh+r53U8+y8NhP9Mv+zCf/eRsli79Pb//+t1kTBrHjMrJ+FUBCDzphRTFhwcucTDvmjs4Vv1LvnT3s8R9Bdz08c9xXYVBw/7H+frHN+IXmVz/xW8w2SPYm1FMpnd0tWca1935ARp++Ds+9cFfQ/oUPvEvn2V+SiO/+c8fsL5Zx+1P5323X4JT7+TZn/0/HtregaKYLL3lg2Rb1cTjn4Yj1DXaCOuJ87j80jv4UNPP+dVXP8ZAPI8r77mXD19+B7ce/C++/ul78LkKuOVfvspc3uCNLh1vqk5evhNfqkGh1crelY9Q4y7njhz/SWelnYyiHHy2xKXNnjaLBfP+xK+/eDfZkyqYN74Sjxpl1xO/4OcPr6axJ8qhb3yclvt+yB0330XdT37JfXc9hB4Yxwc/8xmWZgTIKdSxAoonnaLCOM6cBXzk2tf5z298jqKZ05g/ex6B5IPn7uZqautbCcYAVNypVup3PMgX7nyStKxZfPRLH6a0EO67t5b//s69PE6Aq+/7V1ZMzccydRoA1alDpLTnc9WCUuxAXkEZH3TbeeFwHQe70pmkdrCjqZeJc+aMTDfpSK/gtsoefr/meV4wNSZPW8DSLA+7a72YtkRNYEqKH4vdQn9XLc+s28y+njjmzpcJDUzlxsl57N64mrUtfYTMfv4Q7ub6+VNJC/hwqQooVjICPpwWDxOnTqV13Y6Ra9Y182ZREDrCb7fVopsGqsXOgrmXUWwDxZLKlBwfT699li3+bG5cuoBbppfw661r2b7NpLBkEjeUpmPv7iPNY4wqRYM/vYKry3t5cuWTPKZqFJVM545ZxfS1HKE7ZRIfKsvDZ7/4myy/A4ZVNDFME4GCEGAYBrppIkSiYZPAxDBAKOKE16ZhYCTTbpIYC1jBQB/dL0woqMk7DkWIRMlr+DUm8WTVSmJbiaG4hj+uKArqqH0yDB3dBCEUNEVgmgbxxHxyaKoyqrQlTmiMlfhsYp8AVEVFEcl9FsopJUjTMBLrGF6JqROL6ZhCJD6rCDAN4vHEe5gGQtHQNBUMg3g8hoFAUTQsmsDQTYSazMeR1wbxWBwDgapqKCTy9NRDoxON6Ym7XSFQLRZUITB0A6EoCJFYJ4qCIkz0eJy4bqKoKhZNoePIS/z2P2u59fcfo9gUaBaNltU/4Qe78vjyp99PVriaff2pFEb38MtH1jD3A19lee4gRxt78GSVk+EyMIxEXpycL4ahE4/HQahomoYiSByTWBwTBas1whu/foA95gQ++OnFuOOgacPfcDNxZyzUxHHvq+Kphw8z9a4rKHUm64r1Lt54dD3K9HlcUpEx8vjBNA0MI7GP6DoGCqoKelxHqBoKOnFdoGoKph7HFCqqMNGT+ZI4ZDq6YaKo2vFzJZl23QRFVZPHM04sriMUDVWI5LFLlvZQTmj4Zujx5DmhoFk0BhrX8Muv7OfGP36ScUJBtWojnzWFkvwOHKfHY+i6kfi8pqEKM5keE6EoaBYLCiZ6LJY8l4+fDyTXq5ugqsef0ZrJY2SYAlXT0FQFw0ikE1QsVg1hGol9JlFCEIpAGH1seuoNIuNmsnByzkltBZLnsaKMFMhNPUZMN07IJ1OPEdeTTa9NE0WzoCkCIx4nruuj9hMMI/m9MBMTkSiqMvK9E6qKyol5rxvJ/Uyec3o8nvicoqJZ1OS14Pi5aEnWyJz4HeeUIf8M00Ag6OuoZXubwpzJhXhO2HMzcYxGriOM1J6JUa/BRB9djz98fdMNDIbr2gRK8vqKSDQOMwwzeZ09+ZqVWC5uDFdEC1RVGVUCTlx3zeT7SjKdxujraPLaK4Q44Zpnmom0Jq7Dx6+tJic2ar0YhlV87IXXmLXwUpq7gwCU5/j41Y++eTGXZEd24YQvvKIoJz1IFijKqa/FKcsBKGjqWFsYya1Rn0k8Ax5NVVTe7L4pEcRHrVMoWE5a+OQT6O/u05s9kFdOCrxCxWI9eUNjvJfYEBbrid1XlJGmn2LUawXNcmojjlMTo2IdYzvKSEtLccL6Vc2COnLGmQihYnXYsWmWkRMxa9atzNx5P1/53EpsA1ZmfvqLTFg0h6WV+/j99z/F/w0oFCy6iU98shxQTjjeo/NFUU5NmxAKFuvwfkVRNAs21YYVBe2Eb0Li5mJkXb5ybvpk+Yk7qaay6PbrT80SkQiqiWWOny/qyAbUkW0J9fg0F6M2h1BUtJNPXqGgWa0nfmEVDav11K+wGOM8VVQN66iNCKFitdux2U5cp1DGbqh04rFLpPmU9CBQLdYxvyNCUU+52Ajl1PNUOXmfkjfCibUPJ8bPvJuvY2yjz7nhfLZw6lfk1PcSWaphPfFkOL6+0cf2Tc79k4+dEInv0in7fsK5ePI6lLGvEyKxYn9GMSvG6NcrxrhmnRxchpc8eTlI3BiMsUejjs3fvw5b3uTiKMTJ111x6rZOuPaemP5T92ns/Ll4DFd8J0Z9egcEWendSZBSuICPfTPO6BGZhTefD3z8C8xu6kY3XeQW5aKpFi655k5ypiynP6ySmplL9hnXEtmZcev7mSRsOM50Ve9Anqw5fOy705CjYUvS2TLqmfJF3/BJek9QrU5SMk99X/NmM96bfeKbNh+FZWepNzsACg6f7z0ZYAEUzUFK1nt17yXpHBnpeywYbsB1cXbh+Tt0PU44GiUUixFLPgMwTWPk+en5ScQgW3ftYWfnoBzjU5IkSTpVsk774i/JGlG6hsI4HG6s0U5e2badjU19xB1+ls24hEsLfPR1HOXlQx3MmT2fovNwcx7qbmFvRw+zi+wII0p3KI7T4cT+jrtlkSRJks6lizvIGnEOH9jKS50aN8yaQqh6FzsGAnzi5ivJUHSEojLYXc+r+/ezuWaAXtVOSYqfaeUlBMweNh+qpSOqk5lTyoycFOIDHTT09dPSNUhfTKG8uITxqQ7a2+rYWd+JYXMysaySQqdCeKidTUca6DcgLauUuTn+ZAOMKIdamjFd2ZT6NYxgN9v376XfXsSVEwtwqRf3I3lJkiTp/Lloy1663svrm9bzWqeFSydNotDtICMtB2foGA+u30Nb1DihtdzwoAQIAbEeXtu8hR1dEUS8j9e3bGFbZ4z+9hoeXreFupDOQGcdG2rqaO5pZt2Oajr1OF1dNby0+SDtMYPqg5vY0hZOdrk5HjhjQ73UdcSoGFeEE1CcAeaXl6G07eGhLQdpP6Mp3iRJkqR3k4uzJGsMsW3nRjZ0e7l87jQmJKeiCORU8KEVmRyq2sUvnzlEefkcPjCzmKXj+ugKtbFk+gzGOSHYspfXe1TuXDaTMo9G9vqnONw1SKEmyMgq4fLpM8hUKhmIGfQ07eC1Yw0EcvwQDmLx9BI2BCoKnaEhpnmLKPE7RkZFam84SJXIYnna8eb3rpRcrpkR5dENO3l8j407p5biuWhvXyRJkqSzb+xazIszyCouZk6bx+DGnby6fTPOWTMYn+YCxUIgJZ35c5aR6l7LIwfraZ9SjE9V0U2d4VmbVE3DasQZihtAlMGIMdLHy263oikgLA68FoNewyAtfzwfvXweOZZEx2tFEYhZ1/KDid28umMd390d4Ks3zCeTQXY3DTJr4lxGz9A61NPMKzv3M5RawU1TimWAlSRJek9Ktioe5eIMsoCmpbBiwWJy9m/i5X37cMycitZxgMcPtQIGoUiYceMXkWEBmy+dTMsBHnvpOTZn53HZ9HKuy2nk0ddeZo2qozhzuTLHh9rGSYM8KGTlj2NyzSb+/OJKXHYLpSWTuaLCz/7tW1jXPoQZD1OQ4kdVFNpq93OIHD6cenxABz3YzcaqKqLpk7hjUiFu+UxWkiTpPUmMmj5wOBJctEEWAEWjcsIc0oZCOO0WRHohl9kywTTRrA5yUlMTY3c6UrnskhVM6htCWJ0EbC7yps/HVdBHRBcEUgJkOAV63kSuzRR4R+211ZnFFYuXMblnkBgqHrcPDQuFRRU4smKYKAQCGaSLQdY0RhhfWobPMmrkE6uL6RNm4XK4eAcMoylJkiSdRxd3kAVQraQPD1huSaXSM9ZCCh5PCh5PyqjPuSjJcp24s1YngVNGMhO4nH7Knf4T3g2kZhI44R0XixYsQqjKCcOBCc1GqtuGJEmSJJ3s4g+yFw2RGJRdkiRJkt4i2URHkiRJks6RsxZkTdMc8+dtrSM+RFVdC93xs9jX1AhR09hCeyR+9tYpSZIkSW/BWS3JjtWu9s0CrWmaI/O9Dgt2VPHCgXqCZpTqI7v4/YsruX/lSv62u5rusaer/cdiPazesIN9/eG39bFoqIvNe/fSEDoh0aekWZIkSZISRHL+3VGNY8/BJk7471j0yCDbd6/j8aqOUe8G2V7dRlpePtkWg/r6NkxvFgsrCwk37OPlqjYiuk4wPERXXx9N3b30hmOYQDwepq27m6aeXgaTpWDTjNHd10dLTx+DMQMhTKKxKMFoHDCJhMMMReOYgBmP0t3XTWNXD51DYWLxME3tDazbt4+9rT209fUTMmCg/QhP7jlCy+DpRnxJkiTp3UwkZ98ZDrRnteFTYvb6xKrHLsGaDPZ3smH3Lqr0ADdWHm+/G+tu45juZnZ+OipRFOGgMCuXqYUeuo8dYO9AkL6uRl7Yso42I0BksB9fTjm3zyujaucmXmsaQphDpOTP547Z+Qwc3cKfd7ahqCFqujWmaXEO7D1Ag5bD1VPS2bZ1PbXecm6Zmsuhg1t4taqJkOmkqGgSS/OjrNy5j33t3TRvWcthXypXLpzP+LQSSpre4KHX27h07gwmpbrlQ21JkiTpVBdiFp6h3mM8sWk/pE3jrmkFx/urmlH219ZjOLMp8luAGNDPuu3rOXpEpTfmZv7ELGw0ETTcLFtwGTOcg1R39tNVs4dXutx8+obLCUSa+evqzexv0di/v4OZ86/gysx+/vD0LoRpoOs6MZEI/rquEzcM+npref1wDwuX38ScgGUkrR9aasH62h6mLr2RWf7hd1WmT1uE98AWntm0gZ5Zl7Ao0yMDrSRJkjSmsx8fTDPxMwabI4WiVDdNrQ009AyOvB8LDVDXM0BJQTGJnq0mYCM/p4CZlVO5bdECFmQ4EKZJit9LqkNDc/gZn1+APR4k7vAS0ECxeklz6kQGgvTgJMNrwYzFiMTiyaQZmJgYGESiMQwgGhvCMJz4nJaTUpu4DTFO2pVosJ+azn7svnTyPHYZYCVJkqQxBlRMOOslWXPUxk4OtZotwMKZS8g5sp1nN6+nb84C5me4aG46SJOllEuzjgc6w9TIzcpjRlHG8cEfTBPdME4IfDm5xeRX7+fhXQq58Taq4zlck51G37F9vLF3D01KB0c6g1QKDY/DpKGumhdpYHN1G0XpE/G4M3Dbqnh923baU914femMzwlgt/nwO6Ls2L8HI8tHaUEBvmgXL23bQqezjA/MKMOvyRArSZIkkQx8iRnhMM9hwydIBNc3a4OrKCpl42dzx4wSiOkQ6WbTwS6KyvI4Pj6TlbKyUipS3SfcGdg8aUwvKWPUBDjYU0q5aU4FymAXrTEvVy6YRZk/jUvnzCBPBDF9Bdy24hLG2ZyUlFQyLdvOQERj2ZIlLMlJwe3I4taFc8lThjjW3knbQIg4oDp8zJ80lVSjl7quPoIG6LEwWeVzuXPWOBlgJUmSpDGc5wkChBirAC3IzCknEzDjQebPXUwg3T3q7xYKigpO+ZTNFWCiK3DSqhTScyv5YO6Jb3vSS7g5veSkNaSxdGbaKev1puZx1fy8k95Vyc6t4NbciuNv2fOYnYIkSZIkvblRYe+sBdnRwdQ0zTcJrmN8TnOSn+m80FkiSZIkSWfdOanzfKsBVpIkSZLezeSDRUmSJEk6C8TIP8fJWXgkSZIk6WwQo0Z8StboypKsJEmSJJ0jMshKkiRJ0jkig6wkSZIknRWnNvqVQVaSJEmSzoCZ/Cc56NMJoVY2fJIkSZKkMyVOeQHIkqwkSZIknR3DY0SM6ssjg6wkSZIknSUjYzEl/yuDrCRJkiSdRfKZrCRJkiSdE2L4/4AsyUqSJEnSWTHWqP0yyEqSJEnS2SDEKYFWBllJkiRJOlvkBAGSJEmSdK4Ml2ZlFx5JkiRJOvvE8ZGfZJCVJEmSpDMmZMMnSZIkSTpnxKlhVj6TlSRJkt5TTNPEarVitVoxTfOUvwshTmOtoz4/6rUMspIkSdJ7jqqqWCyWs75eIcAcFWZldbEkSZIknTVyFh5JkiRJOifkfLKSJEnSu56iKCc8WzVNc8znr2ff8NjFAhMZZCVJkqR3mVgsRlVVFdFoFCEEFosFh8NBRkYGHo/n/CQiGd9lkJUkSZLeVYQQ9PX1sXPnTmw2G2lpaRQUFJCenn7utsnYrZJlkJUkSZLeFYaDnKZpzJkzB6/XS0dHB4WFheTm5mKz2c5XSiBZMy2DrCRJkvSuIIQY+dE0jcrKSlJTU/H7/SMBdvjvZ9vw097Euk1ZXSxJkiS9ewghUBTlhAZPQgiys7NPCKznIsC+SYoAGWQlSZKkdwlVVU8Ioopy4XupyiArSZIkvSsMl2Qh0WXnzUqt5680e5aC7PlMsCRJkiSNJR6PYxjG3+0PK4RA1/Vz3wjqbD6TtdlsWK3WN/27YRjEYrG3vL7hTsMXQ1FfkiRJurjpuo6mJcLZPxpwYji2nPP4cjZbF/+jxAaDQbq7u0d+f6sl3/MzOockSZJ0sTo5XoxuQTz8t9MZ7P+c1cAmGxcPOy/PZBVFOSED3srOyQArSZIkjW4VPPycVVXVkR/DMIjH4xc6mSNpHJm6/Xx24RnuszTWHUkkEjklCMP5HGdSkiRJuliMVQgzDINIJILT6QROHZf4ojNqkgBt+I1zur2TOv8O/z44OMjWrVuZMGECmZmZJwTVizoDJUmSpPNCCMHQ0BCrV69m6dKlpKSkjLx/MRGjXohR5cNkW+fzmxjTNBkaGuKVV16hra1tzEZTshQrSZIkDWtubmbr1q0MDAwAF2eMEAxXF481aft5TK9hGGzYsIHm5mYyMzNRVfVC540kSZJ0kTJNE5vNhmmaNDU1EYvFLrqS7AlGJS3Z5nl4T87P9hVFYcaMGQghsNvtIw+0JUmSJOlkiqLg9/vJz88nNzf3HVEwGy7TKsnfzu/GhSAQCDB79mx8Pp8MsJIkSdKbUhSFnJwc8vLycLvdKIryjokbo1oXJxN8HhPu9XqxWCwjnYglSZIk6WQ2m42JEyfidrsv3mri5KPYxCQ8x9N4waObw+EYO72j+kRJkiRJ7w1jlVA1TTul1vPijQ0nNi8+b/1kT6cO/Z1SHSBJkiSdHX9vBMHhwDrcT/biDbSc38EoTNNE1/W3lSEywEqSJL03/aNYYRjGKctfXAH3PFcXW61WAoHAhd5rSZIkSTpnhBCnDEZx2kFWN3R27tqH2+XivI9mIUmSJEnnkBCC1vYOJk6seHufQ2Byhs9kTdNk5owpBIPhC50PkiRJknROzJk1jRS/9+0/vjxlMIrTkOL3EUjxX+g8kCRJkqRzJhqNnlYboeHZeE6/uljXL/S+S5IkSdJFQwz/Y441drEkSZIkSadv9HyySTLISpIkSdJZNFKiRQZZSZIkSTq7xPHp7kZm4Xm7j3XfasdfOaiEJEmS9F51vOGTyduajae/v59gKPR3P6IoCikpKe+IaYkkSZIk6Ww7rdbFQgh27dqFCTjHGOB/OF63tLayYP58UlNTMU1QVGUkKJumgWkKhDAxjHNR2hUoisA0jHfNUBlCKAhMjNOqHbj480MoCpjGmU8EJQSK4C2cV8k8ORvblCTpPW+sQmcyyB6f5s58i5dgRVEYP76S7r7BU2ZGUBRBWiAFwzSTY0wKTL2OR779a15r6UNYNCZddRcLrI0cGMrjqmvn4BX6Wbz4C2LBKl78/TbG3XUrE/wqxpmv9PwwDWLROIrVijrqiAkjyq7XnuCAaz53XlKI/nZuTAQEO/ew8uFqZnzkfZS4YPTHDT2OroNm1c731MKJbRsKItrN66sexzHlgyws87y9/Ru9q4pJ+6F1vLExwsIPXk6WRccwTeLRGKgWtOFMFQpKpJmVf30Fy9wrWTohHSEjrSRJZ0gIccKUsaMaPr3dES0E4UiE7p4+4rpJTDcxTFBVDUURDA0NjtqQwNB7OLqnnSk3fozPfvpTXD2rnOIZC1m2oAKXAqrFgsWioSoCoWhYrVasVu3ElllCQbNYsVmtWNRT22wpmgWr1YbFomLEOtizficdURWrzYqWXF6oGlarDZvVgiIECAXVomGxWLBaraiKSG5KxWK1YtU0NIuGIkZtf9T6RqfNYrVitVpQFQVVS34GUFQ1cXEfXsZmSeznyLaPf06PHuLPX7uf3T2gKccDQrBxHc9sijC5JA0UNZlOgaIN55mKqiXXZbGM2raGzWbFjLSyZ+NuuqICVU3kk9WioVlNGrc9y+9//iLdwoYiRCIfbVYsFvWEoKuoKprFknxfoFqSy2lK8ncNTUscu5H8SeaZ1WbDoiXWJ5TEehwuwbHXHuWPv11DyJtBvtfJttdeoT7ISPpBoGrWxPmgqSPpUJPbsVq0RBsDBIpqwWa3EO6uYfe2IwzqCqCgWjp54Qc/Z+WeLhRVRdE0LJqKak9jzlWXM6PQhzBB1RLngEXTUJPpV1Rt5D0tmX6EevxYCzGyPxaLhjJ83ow6lyRJeg86O7PwCDRNw2azoaoKdquGzWbBNAwM/aSSqSmwWlIoqZzMlFInhhmh9cgBmnqdWC0DHFmziybDyrh5M0kPHmbVq3uIucZxxS0LybKqCKEQ6W3gtTUvcqjLQuHsy7hqSs7xlChxajauZM2uGtxFM7hkigUbcWq3vczvnm0ib/41LJ2QRfv+V1i18SCD7hJWLF9MntrOwU3VNMS6aes1mLXsWmbkuwi27ePF59YTzSsmL+akYOEcCmxtrH7hVQ61wYQFS5k3LQ9NT5TUYz1HePaZ12mNpjJnxRREWx0pE5ZS5I3TcGAntWYOs/PDvPjUGhqDXuZctZQiey/HttdQG+ygO2TjkhWLMXes4ZV1L3HwiQp8Ny5jXIYTgzjHtuzAMfFSxmcoHHljPbG8SsYXWalev4dobhmBaCtNrX20NtXQqaayaNkKylMVmg69wauv78cImJiGhsCkbttTvLytAT1jAlcuyGPjcyt5aXuc6NQSPr20hIZd61i7vQ5P3kwuu3Y6fkCoMRr37KL6WANdWh7LLi3i2Ko1bK8eoGDqIhbN83Psxf0MOWNUHagl+5KrWT4xBxFsYtXzq6nuGiR32jJWzK1gsHovh/YfpW6oncOvr2Zfqx8mFfGJaTN5eu/rHKntomBiKugmZizIjlcfY8uxCK5xl3DL4jLad+ynraebfXX12DIrWbF4HtmuCFVb1rF+by1xYwBVOEGAosZo3LOF1WtW0Rt14/ddS05LPce6u9FT88nRothynfjtYXauWsPOpn6yckrJCuQwYVoB3fvX8sq6g7jKK8nRXZQtmo574ABPP7uOjngGi25YQnq4lUM7jtBCgCkzAhxbt46GsJ1Zl93CtFz7hf6qS5J0vonjvWXPoAuPiRCgaSoOuxWP047H7cDlsGO3WbFYLSdtFII9+/nff/8C9372czy06SjHtq/huWe30dq1l//779+wqy1OvHcfj9//JMcG4vQdXs1TO1qSWxueQ9Ak2HOQp+9/nOoBE0WAohrUbnycB55ZT0TYsVk0VMWku6OKrbvqiLRs4/5fPEddzEBVFFDCHHnteZ5buYfWlm389w9+zdbGIP27X+aXf15Hl97As7/4BVuaFSI1a/npT3/D7u4utj36CKu2NhDvq+XV9Rup7YmjCgWMFl7+1YNsqR9Cb9nJM29sZ8uGVTy/qw0R62fLSw9woLOD1373IOuP9qG37eXZDbs5dmANP/nRHzjQHqJt83P85pEtDNmtWFUNqyVRSjJNgVC6OLLLpDw/HYu1ny2PPcbr+ztAHWDr44+z7kAjtTue4bvf+gNHeoPUbniWvz29hea2XfztF3/m6KCNgSN7ORyLJub2VRQQA+x6+gle2lCLabFh0azYbYLWA2t5/ME1dIbCHNu5ijVH+lEVBUWLcvi1v/Lbh9cRUXUOv/IMz67cR2iok62bXmNH3SH+9l8/4E+vVKGHjvHI/X9hX08nG//yS57b2oFVHWTtg39m1b4GanY8zW/+uJLuuBW71YqmWrBqCqQEKBqK09fdT2y49boQKIqCHm/h1d88xPbmTva99ADf/cNq4uEeVv/lIZ7f00BL1av89Q/P0R620H54DzWGkTi5zUTJ15KswbBqfax76Jf8ZU0NmnWQzQ8/wvojzVSte4y/PbGFUDTC2r/+jN+/tJvWlm08dP9fqA/ZaFr/ID/+7TM0DDXz8i//wramELGmbTy5aT9Hdz7Pb373NJ1DEQ5sfpHn93bhcjmxyPZ+kvQecrzbzminX5I1E3XPdpsFt9OGzZaoxlUUhVg8jojGTvmI1Z3Ppe//CAsLHKQVptNcAwoCDIWUzClcf/tVFDc8yDdf34w2pQtbLEhObSfMy0NgwlAvxw4dY+vuKiLBGB0RqEBBiXewbeUh3JNv5ON3L8QeizHYvQ6Ht5gFt36QqzMnU/+Jp6nrDFLZ2cmWnQepO9SIOqGHcNxCZt40br3rI+TVufnhzw7S0OBmX3AiH/3yPZSLbTSufhBLqJPtWzaxuTpGQaZGd5qD9w1GIMWK2V3Pa+s2cdCbRYslRNheyeWTprB553YOl/toiS3i5kqd+3+6kR1KgDZnhAGlhMv8CrnFs7ntI/fg3K7yi7824P/QJUwtqWXuVZdSlq4QN0AlSjhowW9NlEQFKupwVbdQE9XepoPyKYu57ROfQGz8Xx7YtJ3qIwV0pCznn/75TpRDXur27AY9RKilnY07DtJa1U5u3Mt1i+dwLCi4aekk2p54ilc3byN9KJ+oacHb0ouo9GNiIkw3FXMWcvNVlbz03T+ybkcj+SVe+hwlTOsqxOMrZeb7P8jN42LY//M+DlU30L49zqyP387dCwvZ9L+f4436elJjToomLeWuj32AZs8gyt5sblg4AYvWRbo7Rv3QIHFDYAVEdICOYw1s2H6Y7vo4TcE4HrxMmXsZH/nCLHL6fsihIzUc7W9DrbyOz/3zldQ/F+L3T4KJiWFYyJ40lWnjJyFWXMP8coPDIpW5V1zPFQud/N9fVOLxQQ7XD1Gw9DbuvXsib5itvNJh0NVYR0/GZfzLP99ObJeDhkNHMXtqWb1uE9WpubSoQWK+KSzJs5A/fhE33baMthd386rpIL9iKnl+64X+1kuSdIGdUXWxEGCzWhIlV4sFTdNGZrU3DeOEh7+YoFk8FFVOZmqpE6GFaBn5k4JFs6EqJrpiIat4Ph/4z68zP90OyfWpxhDrX36Bo/ZL+dF/Xcufv/tS8lmcialYcLohONhPNGZgNU1MU2C1ufB57BiKhlMoiM59/O9Dh7jic1/Hu/FxNsRMDFPgsruwWgS6quEwDExFQwt10TuoEzV66Y5GMFQVmyWdJXfezn3vn41NCFRVQTcM0DTc7hJu/aevcceMbBTVgujay66jL/HEL/tJveYeMpz9OBwF3PCJf+Ej84uwWExq1z+My+7EooGhWrAbQ8RjcXTDSLYgNpP5Y8PuihGNxjFNF3ZXmB7DRAuH6BgawEAgiBHDQDWidHUOEI37cLoFxkAnAyEDa08XvabAaN3CLx/v4KPf/iZdD/6BGjVOLBbHQMMwQShOymbfwOe/9wnKHAooCjHdRNMSp4vDqqGbJorqZ8Y1V/Clz19LiirQQ9vZpYcxTBVCjbS0ehnvs9KjhggORDFig/T02HAV2BADGnarBUOPEY3H0U0T0wQR76d90ILX7UZTTIRh0rZnJY/tzeVbP72Jl77xGywYgAW/24EOWFQVVQdVNYj29zAU0hnq6WaAlOOnnh4nbhiow9sRNhxWhbiebGmtqFhEhGBfP+FQjP6+HkIINE2gD3YxEDIwejrpMw3QLHi85dz+pX/l/ZMy0Ww6+57+A3aLhbhpYcp1/8x3J6znf37+VTZc+RO+fEUBcipISXrvOqMgq6oqqhInHI5gmOZIla5pmGialhz1YpiCqqkI00DXDRQVhKqiaYmSmKolGtP4i2exYOJafvPlr/B4jp8JV9zNx5eNw1SspOSl0L76z3y/JQslbks2jjHRRQrzblnArh89wpc+/gQFcy/j5svzsFjVRAmY5PodaeRmdfDE/T/FOhilYPFkFGGgaomuMUIoqJqC1V/B4tK/8v2v3MeEco22QQPTmsXS6yfz/f/9LV/f9DCWsvl85s4bKE21Y3jKuOq6HH7xk++wO9eNZ/oNfO226YxzD/DLnXa+NzET4Qpw5Y1F/PSXP+DwU27c06/gpjwS2zYT3VdUi4rFkkta4CC/+uVvcd3zQeYUetCNABXTBM/XtxOdOZ2Zi4r414f/i8Mb3XTXDbDYooBQ6T20mu98dRfxAZXld32ZCeV9lKpP8uXPfYHSzBhxkYniziDLX8Uff/TfKK0DTKy0k5KRRX/9r/jen/L56pI5FL/6R35w3z/jyc3n0pvv5sZp2clqVw1FAV3xMfvyWbz2k6f59/texVY4hdtuLEMJd7Hyj99h3WAd9tKPcld5MWXXV/CLP/8Xn3sU7Glz+fD0coKrNqGqCqZpIzU7nbbHH+SHD+Xx3ctc1Lo0ZgV8WEwTQwhsadnY+h/gR98/iNEeIldVEo2XFDFSFSxUOyXjJmJ94lfc97lNZFgGUbT0ZMWNiWmmkVcc5rd/+RkO1y1YrRqRZKMkVVWJa16mTynmpf/5HV849DRaZzeu8SoZhZUU6N/lS589RFFqmKiei+ofx1VXp3P/97/F9lw3gUuu5QpL4tzWjAiHXn2Q/31uD9H+Ihbl2ZABVpLeQ8ToCuNkI9qPfPxe83Nf+w5H24cQCDL9NjatfoGbrlpCWiBlzBGbhBCsff11igoLcTqdDPc3FEKMjASlKAo7du5k0sSJpKenYxghupt6sWVk4LYmnq2G+roZiFjw+lT624N4ctJxqhDqb6OmppUQKr6sIkoy3CAEeriPptpaevGQ7nXiz8jEkXzuJVSd7tpaGjr7sfkzyc8NEGzvw5GVgVMJ09XUjyMnA9HTQE1rPxaHj9T0FNxWk76uKL6cVLRoP12dUXzZGdhi3VTVtRPu2sJvf3yUO37zVRakmDQcq6VjIASuNMoKc3FbFUwExPupOVJLX9TAkpJDRUE68f42WoIqBZlpiRbA+kBimUgc1Z9FcaqN4CD4s1Mg1EdPr44/M0Co/Qh1fRr5+QUEXBomCqH6V/nx/9Vy/T23Mc2vc+RYHYNY8FndpOd5Ofzkn3h+p53ldy4g3emhoLAQt6rT39XI0aZuHIF0fKYFb24qsbYaarsiOF0eAhnpeK0mrQ3V9CiZVBamEexspK6pm5hmJzOviNwUB6Az2NlFSDgJBDxoRGivr6O5awDD4Sc7tYM/f+Zh8u/7CBPcgsziCrI8NjCHaKiqoTNokJZfTF66m3BPJwNRC4F0PyLSR2NDLUPWNGIHVvJqg5/b7rqZPIeBYYJpRumoqaIlbCXF7SQlOwPR10NE8xBIsTHU0UVEdZPqt9LdWkdDxyCe1Aw8ig1fVgCrSNxkhXsbONYygDcrD08kiOkJ4HcL+po7MTyppLkFbS1NdPe1se7hp2jPvor7PrcMOhqpa+miZe9KnnzVx7/8+pMUxnqoPlLHQNzAGsih0KsSDKsEMrwEO+o42tyLZkujpCIXp2xhLEnvakIIOrt7eHLl6yy+4gY6B2KYJhSm2vjxt75y+iXZ9PR06uvrUVSVN+vJb7FYcCQHqxDCQVqBE5KDIZimwOFLw0Hi4xkFbjAS3YDs3mwmTM9JzBg0XHVqmqh2H0WV00fmnR89sIKpqwQKy0krEpimiWmYuEa25yS90AWGAelFTMlMLpMsfWfmg2mYYPORmS8w9SEObX2DXY2DNG59g/jsJRR7rOhCIa98AvnJflDGyPZNsHgpnTwtce9iGuiGicWfTWnK8GAbJqbqoWTS1JFlDBPcvuS2nX4yXYnXtpzxBHLAGBkkwcCZu4Ab5ndwoLaL6fMKGTdh6kg+qJYwEEdxp1E5eQaZShRdN9ARuNMKmZ5RlLxZSuSLI7ecaXmJfDeTVaj5ZdMoIJFub2YRU7OKgeQ+miag4E7LwE1iIBEDC+lF48gsTpQowwNdxJVE6W9mgQ3d0DFMA4STgvGTKRTJY2mYOPzDx90Au5eiiukYQ+08t2mIifOvpcAFcX34BLaRVTaF7FHHnPRMPCTS7knPGHmdmltGel7y2Cb3NXl24EgpYHIgub/CNzLohT83ByEMeuoPsH3TTprbOtnW0MPS95WhDrayfd1rHO2JceC1naRd8XkyhAFWH+VTEsd6eCALt0gcO29mCTOzRSLv9It34A9Jks6P0wqypmkyobLyLY1ffPwizaiL3vH1jLw2Rr9vYI41Xa1pYphvPo+taRic8NdRF9mRbZsGJ0+FezwZw8uZ6NEIQwP9pEy6gX+6YRmZNiVxE/BmgySYJsZJKz51JKFTlzl+l2COLHvKfgCmYmXK8tuZapqJ58Cj/xZTKZx1GdeUu3EZUXRz1M3HGPvLGOs3jOPvjLX9k4/Xycup1iKuuucW0v0K8RO6b5knrPuU9Zgmhh4HeyrX3/4FMHXi+uj9O/XzozP1xHNo7HSP5IM5xucNAxQwjTjh4BAR1c91d/8zy2bkIgaaiUVCDIV0Jlx+L1fcNBtH8sbMfJPjOGZ+S5L03jIqNJ52SXa4JPiuJFxMufwDTFcUwECPxU97BKKz6c2GRDQNlfTyqWSKC1d6UizpzLwqCzMe5/Syaoxgep6YBvgLp3PLx2ajiMSNUDyuY7pyWHbbJ7lUgEliJK4LfxZIkvROcoaDUbxbmejxGO+kAolp6Bc4vSZ6LH6hs+H0U2/oxKInl04N4rEo79y9kiTpQpPzyUqSJEnSOSKDrCRJkiSdIzLISpIkSdJZMFZTYBlkJUmSJOlsEIkxmEYH29Nu+BSLxYjH/36TECEENpvtLXX1kSRJkqR3m9MKskIIampqiEajWCyWUyZtH/7v4OAgFRUVuN1uTBMUVRmJ8CODTLyV7SkKwjRPWD4xuhRv3m/1tHZMQUkOmmAKBVURiX6zYqw+r6eX7reex4lRsd7q/r3l5ZOz2ojkgBmSJEnSWTZqQp4z6idbUlKCy+XCNM0ThlMUyQv5oUOHMJIDJ5hGH/s37KJhIASKQvb4uUzM96H8g56HQonRcqSaQXsWxXkBVEyEMBnorKOhFQori3EpZ943VGAS7DjK4aY4pRPL0Tr2se5gH0UlmUS6B0mtmEi26y3MXWaamEKgmmHqDhwh6M6nLJnut5wWRaez9ghdcT/FJZlY/mEeGfQ0HqVt0EFReR528Sb5IQTmQDMbdx8BfxkzJuZiQZIkSTpXzviZrHlK6fLEMYyTf8E0Bqg/VI+aXkR5WRmZPhtKMhgnJhpQRuYTEIo68p6ixOioraauZQBULbGcYhLsbuJoVRMhUyQG9ldV1FEl5cR6Rq1TKIkp4RAoamL9I78rCoqiYnUHyM3JwCa62LVhJzFPDukpAbLycvBalZF1qsMD1J+cVi1K7c7N7DrSga7Y8GfkkO5zooz6nKoMp1EgFGVk/5WR/BIIRaenqYZj9d0YiiWxX0KcsD8IMfIZIQz62mo5WtNBXNGSyx/fbzW5v6oaoXbvNhr6HGRn+FERKMn0D+/PcElXSabz+P6elLcisYxy0j6NfFZw4nEZ+fCobQ6n/5Q8Pf67gLexvIJ8MCFJ0sXkjAejGB1Uh0uxQghUVT3lWaxmc5NbWkFFugVdjzHU28lA3xC9oSC64iAnLw+vxaC9/hDtAwbWlBzK8xJz1BLrpfrAPhSHn8L8dISSmJRAASIDbdTWdxBXPeSX5uLWFEwjQldLB5ZAHj6bSai3je6Yg6wUQUN1A/0RjfT8XFIccboauxgyFbxpHoQRo6upifrWECmlJqrNhhlMzDIkhElP4zGae4LYU7LJTffT35JIqy2QTZ43SM3hw7S6YvgC08hQTEzDQKDT19ZEU1sfisNDTkERHnWIjoZuwkTpG4ySklVETor9eL4qSmJCgUP7USxOcnLSiPV0oPhz8dsh0t9JR9hGdoY3GcRVFHOI+qoDKIqNnNw8fHYY6m2mvrE7MS5zlkFNTTe6LxXVakU1QjTXNdI1EMYRyCY/Ow0z2ENXWw9B00pmfgZGbytNbQNY3GkUFGUk5ngVBoPdnQSjMQb6+olZPeTnZmMz+mlt7mbIUEnLy0QLdtLY3INhdZBdUEKKXWDEQzQdraU7YuDPLiE3RaOrqZHWriAOfxZ5+X6CjTU09wxh82eRk+Glv7GGjpCON6OQ/DQHva31NLcPYvVkkF8UINJSR1PnAJo3nbycLByqKUdmkiTponBGQXa4FDY6yAJjlGQBIYiHu9j52kqa3AEq503AqNvFmo1tZJZmMNDaRlNwGUsnpRHs66K9s5fmPQ04rp0HRGk6egwl4qCzI0i/vog8FBJjDHeyb8MWmnDhitbQbXUxvziAMKI0Hd5Bb46HZeVO6vdtoCllJtGGo+xrjuJSYjSH40zICrHuxV24J05nHG0c2d5JVoWPaCzMQF8fwYjKgTVbSb/8KrIHD7FlTzN2jxOf5icr1Uuov4v2jl5a9tYRn1dEKBwhyACD4QHCVbtodU9gZkmULev2E3f5EeGDNHTDnIkm659/lXhxGSnhRnZUD3HDNTPwjpQo47TV1aIpKfR39tI2bjr+/oN0pLm4tNJL0/71VDnmkpXhTWZvnI6GVlRbmGB3J029lzCv0sreDVvp0jw4YrW0hLMIhcIEtX4GIyFaW3azcf8APr9Cf1UN/TMXkh0/xOqXq0mfPAObY5Cj26sI25yoejMR9yImp9tBjdNyaDPrD4XIK/LT19lLZ2ghlSktvPbiLrwTZ2J1hzi6eS+DtjRs8XZq2uIsmldIx54N7G+K4fM50QJ59DUfY8f2GkybDbO1izg51Ow6gOJwEdC8eM021u88SiDVj/Bm09/ezI7Nh4nanShN7cTUIpr37SOuOgjgJCtLgCpDrCRJFwfl+NTgb8/owKqMqq4bLs2OuTHNTkZeIUVFOXhsGpgCZ3oxlyxbzrwJmYRa2gjpBkKP09ndR7Crlc6wDqj4cytYcOlVzC9z0tXVQURPbCPW38S+g7V093bR0d9BU1NPYmJui4vconyiDfV0RTroCGYyOV/j2MFqmjs66envoqG5g0gojj0ll+nzZpDrsYFhI7u8lPzMPCZMnkyWJzHVnBLvp3pPA65xM1l++eXMrizApcYwY4m0DnW2E3ZnUVycT2nFVKaUpCXyiTjdjc0E7UUsueZKlsyeCD1H6AkJNLuPihnzWX7pHHw9zXQEzePVnaaCJ6OEucuuYNGkTIL9vfjzizEa6uiKdNLSn8aU8gy0kVkFFFypBcxechlLpxcR62ugo6WR/Ycb6O7toq2ni8GYh+LifErGTWV8hqC+upvA+BlcetW1zCmy0dHeSiQucKUXMWveJKw9DRyqbqKnr5vW7g46OgZHVfsqeDNLmLf8ChZNTGewu4VgVMERyGP6vKl4BzvpjmWx8KrLWD5/Do6Bw7S1tXDo4CDlS5azfPkyJuU46Go4SlVtCz393bR0dtDT2UcsHseVO4GJxTnYCRHWLWSWTaEix0V/yzEOH2ump6+L1u4OOtt7iUdj2LMqmFiWj1OTM99IknTxGCnJmolpN99WxB0dVEcH1jFLsqaJornILatkQroV0wzTZyq4nHYUVSAsFjRDp69+H9trrSy8fAlVL28ZaRhlsduxCJ1IWEdY1ZGLvWkK7N5cJi1fQYnbiqJZEi2EUUlJz8Fdv5eda5tQ8qeSahegeCmfPY+5pRlomkKwYz+aakFVGGkFPDwlm2HoJwx2n5zhLtnK2GSgcR/b60alNTkh/Rgz8CY/mEivolpQFLBYbDjsGrpmwaaYnDg+volmt2FVTfqjMQzTgj89F3/DVnasacLImEiqQ2H4sIGJardhVWEoGsUwLCiKgitQxMxLl5DvtKDZohx45TCGoY/MSDO8L4ahollUhFCwWiyJgfINFX/eeBZdOZdUi4KqWdANSFZYoNnsWBWT3kgc00wcE4uWzMtkmszkNoSwoKoiMT3f6FmPTAvpxZNZsnwqXlVBs2gwfhzV21fxVG0GyxYv5JYrWtmx4TmerZ/FJKuFQMEEFl8+ixQtufykCup2vcozr7hYuHg5+V7zNCcpkCRJOrtOrC42316pdjjIDvu7gVYI4uFudr/+Ms0uC4GSSlKGA9bwBR+BYrVhBI+yZ2s/vf1h/EIABp3HdvHq0AEGBi1MWJCDbbAbAKs/h6Ksg+xeu56WgB1v/kRmlqUjTNDcftKcBmurY1w+P4Big7IKP2/s3s6GFg+W1HzGBYxE8Dxpz0+4RTBNDM1H2dQc3ti0iZcb9pKSP45itxMjeGAkrT5suD0ae6u3sSNtFnbAFBqp+bm4avbw6rPdWOIRUspmkeoMJiclZ+xMFya9DQd47aVGQgNxCqYX4fW6yU51sP9oN3OmpWFRxPFp2wQMNB/h9VVdRAdCZE1aRGZOlBx/FTteW0d9ipOMsuLjXahUF0Xj0li3Zxsrm3YRjdkZf0kOtr7u5LFQScnLx3dwO5vXvI7X56Fg3GQqsj0jJ0tvw37WvFRPcECnZFYhTktN8l5C4MnKI826ldeffRGHGcSRN52crHTMSgc7XnqZljQn2eNnkluUh7X2AJte68fpC1CWF6C7rZH2LhW3z47eW83m6gYGg07cuTbSs/JwH93JpjUhPH4fxXmZDHU20tIOLocdzWKcfPQkSZIumDPqwhONRolEIie8P7qf7PHBKkwUJZWZV6ygJxjBBJweF6mpU3DnadhN0IqmMCdLxeu3sWSRne6YBfd4Kz6fB6YvInXcIAOhCDZvOtnpHvBUMscDfrufaUuWk9bUSdQUOHyOkZKdgY2C8bO4Is8k02nFNBQKpixgeUoLA5E4wunHl5rF3CU6Hs1E9Zcyd2kBHrsT54qFWH0aQgkwfcUCLF4bnvSpLFLS6RwKY/N58ablsHSRYyStXr8L28Q5LEjvQnF5SZk2lyzVhddrZe4iJ62dA2gOP9l5WdgIMvtSD06nQFEymXXpJThcyWnYdY2c8XO5PGeQgXAYzZlCdqYfRai4HXYyivLJSvEiMJITmaukl8zkspR+BqMRhM1DdnYadk1nzrJlNLX0EBMqHpcP74x55FrcKIZKRvksFjib6RmK407NJCvNg+FM5KtbGNj8JSxc4aK1ox9dteJ3WpIlZxPQCGTmkFeYidPlIzvLjxYrZe6SOF7VxOrOZ/ZiG82tvWDzkJ2fgx0omroAu6+ZQd3E67Th9VeyZIWf9u4hDIsDj8eFambj9OWSkplFijVEMEdHzy4hIz8bv0Nl0Qo3bZ0D6Jodr8eDXcnC4snCl5ZJukM5rX7JkiRJZ25UB9nhdz788XvNz33tOxxtG0IgyPTb2LzmBW66aglpgZQx54wVQlBXV8fg4OAJJdmT6bpOaWkpDocjUWWoHO92Mnpu1NH9bE3THOmKYSaXY1QLZtNMVOWSHIzCTL5OfCYx6frfH7Qi0Sp5eF3D1eSJydoFQiEx2buiQDKN4qTXyqh0nJxWc7hrjWmetH8KIlnyTOy7SPx+yuvR6R4+YCaGEaWn4SgHqptxFkxmankGyqjJ209efjh/h7crkvP/jk7TCXkxPDjI6Hw96fOGaSSqu7Uwh9eu4ZhewrKlE3GgY4zsx6mfPb7PJ+V/sjp+OE9JDtwhRqXBAJSRgTaMZNXz6DSdtLwMsJIknUdCCDq7e3hy5essufJGOgdimEBBwMqPv/mV0yvJmqZJQUHB21oeEhdB/R8sA4wMYDHqj6cGe3PUsz0zMdH2m633xI+OMSrS6GeEw5selQbzpNejtzRWWse60JumgXnSM1dzJB2jX49O9/H3TCNGb2c3ltQCyovSUU+awN0cK4/G3O4/yosT82vsdGsECspQDD+KEUdn9H78o22fus2T8/Tk/TBOWsnJ6zVlYJUk6SIlJ21/hxCKg9JZCykzkyW6C5gW01BJKxxHOm992EdJkqT3Ihlk30HerLR+IZgXONBLkiS9E8ip7iRJkiTpHJFBVpIkSZLOkWSQPd5wRZIkSZKks2NUSVYGWEmSJEk6m2R1sSRJkiSdIzLISpIkSdI5IoOsJEmSJJ0jMshKkiRJ0jkig6wkSZIknSMyyEqSJEnSOSKDrCRJkiSdIzLISpIkSdI5kgiyZvJHDkghSZIkSWeNAsMx9uR5VyVJkiRJOhNjVBfLSCtJkiRJZ8OpQVZWG0uSJEnSWSEnbZckSXoXEUJc6CS865hn8CxVBllJkqR3CSEEoVCIgYEBdF2/0Ml5xxNC4HA48Pl8px1oZZCVJEl6FxBCMDAwwPoNGwgODeFwOC50kt7xdF0nFAox75JLyMvNPa11yCArSZL0LqAoCvX19cTjcW644QZcLtcZVXNKYBgG27ZtY8/u3eTn5Z1WfsogK0mS9C4Ri8XIzsrC5XIRiUQudHLe8RRFobi4mNraWoQQMshKkiRJiRKYLMWeOcMwzngdMshKknTumSZ6PI5umiAEmsWKijlmZ8FE69h/NDiOiaEbmEJBVcQJ7+u6gVBUlH/UyNY0MAwQqoI45U8GJgLlH67k4mSaZiLQGjq6rmOYAlXTUFWFtzfqkImhm2Pm0dgEQgHMd8fgRoqinPHNihy7WJKkc0oo0Nuwhv/3/g9w9z0f5+P33sv9z+xhIGqceuEWBkPd3fQNRv9Ob30BNPPQN77IV3+7hoiRWItQFXr2PMeXPn4fTx3sgb/TlUUoJh1Va/j99x+hPjI6IAtUS5SDLz3MAw+8QZ+pvcXgcnExDBOh9rDmV9/mo++/i4986B7+36+fozlkQDIA/6Mf0zQJ9uziT//2a/Z068mbkr/3Y2LoIbpbOhmKGphvYRvvhB8ZZCVJusiZRIb6wDOV+354Pz/66q3UPfwrHlx9DCwqqmbBarViUTUstgFe/82vePTVY5iahlBULBYrVotlVIlVABG6j3ZRt+UZ1jVH0RQFTe/ijfWvsmHNIfqDcUzE8XVr6kiwVFQNq82CEe6hqa6VsCEQYng7GqpiMtTdSnNrD/F3YIg1R0qRMXpaQky9+Z/40fc+jbXqDV7bXo+uqqiahpbME0XVsFgsWLTEDYUJCEVFs1hQzCGaahrpj5qo6vGbEWXUa5H8vKZp6NHD/PlrP2d7p4H6Dsk6RVES+z/qR9O0kbw8U7K6WJKkc89UsGhOPB4feXnLuPOmAzx3cAfNC7M59PRPefVQlJSZV3FreQ8vrXyZg7vb0dK/yDX+Qzz89Cs0ks/lN9zGZRPT0ZOPyewuNwU5AapW72Hhx+eiH6qiPm5n2uTxOE0TQo08/9BjrDvURNrEBdxy0/socg+w++WneWrtAawZbgwcCGHQU/Uaf3rwFbrMYm7+/LWgKLzVCtKLkWmaGKYJpobd4SZ9XA5TvBYamzuo39vK9tXbaVDzuO4Ds+lc+wIvbjiCNbec62+7m8kZBg3bX+ShJzYgSlMJRhUEXWx4aAPKrGVML9bZ/PDrqDOXMKPYxoEXH+Gp1w/iHT+Z3FATq7euYstv83F+6BZmFniIGxdvvbGmaWzZsoXHHnsMRUmUOQ3DICsri3vvvRer1Xrm27jQOylJ0ntF4mJrKFa8qVY41kPMcFJQPo1xsf2se/AJDvz7+ykvLUEpncP04lQ8WgHjJk6gf8M2Xn18HVMrbiFdNTBMQHMzbkIleusbHGudil61F7yTmZS7F5Qhtj35EGsOe7nsqkupWv0yj72QxY2T2njs0Z2Mu+EG9N0PstOoQA8e4uEfPUpP5SxKQkd47PXDXB670Hl1+gzDIBgMEtOHiMSCdDQeZccrVazvjjEz30nb4ad48tVGrvz0HNo3Ps6Tzzcw5eolRA+t5uE/PYlySxbP/upJrItuJm9oNRvCUVaEWtn90iqsqZMYlxljx6pXsKaOQzm0lkfWdzBz7lKys9OwBwW5aXkUTqzAb4nRPzh4UT+bFUKQmppKY2MjL774IgA+n4/vfe97hMNhotEo8Xj8jLYhg6wkSeeVYsYJ9ttxe9OwRmpZ98pG1jS1MjBgoKdkU1iQjxg3lUm5Vhpf3s3Lr22lpbaZwJTBxPNXNbEewzBJL5uEOtDOjtdWEappYOqtd3J04y5EdIDaKoO82YtYcd1CxosqHjl2hPoGFevEq7j5pqV0ZTZSVdNOvKuRHYeO0mcatCsGKUURxDt8/PZ4PEY0Fice72HTM3+gelshM698HwsnpFJ3zEpB8VTmziyg/pGVKLkzWXLlMoysIJ1rd1NXDV2pC/jEtfNwdursfHUt8Vgc01Aw9TixmA6mihLpZP+mZnwly1hy6Rxs0TjR4BBZqTlUjh9HwC6IRi/+uxW/38/3v/99LBYLW7Zs4Vvf+haXXXYZ8Xj8tLvtjCaDrCRJ554wMU0D3dDpbdrG2teqyHnf5QQPvMjr/dP43vcn8vAXf48wdHRDJ67HMftqeXzVQabf+nnu7l7DEztOmrrE1NGt6SycnMF3//B7YpPu484CC0cME1Oz4nEF6WnpYKivk/pjISyOcvy+dobqD9HYvoi+6kM0GD4Up4v0QCHLP/NNbpuUirBG2PynPe/oMGsYifw2RYAVH/oYd147Ec3QUfQYeqKBN3HDxOo0CXe10NM9QLixnVAsC1+qhtl2iNrWEJn1VdRFwhiGHadvkJ6hCLHObmr7+yhQHBSlC3a31dPTM5EUiyAeSxzjaCRCXLe/Y/LQ4XDwta99jUOHDrFw4UKi0ShwdloXyyArSdI5JrDYbPTWvca3P3OQFHcWl93+Ia5aUIDeUEFq5y/40jc2kyEsTNXSyJji49Gnf8z/eD7H1Akq//erb7LGmUnF1AWoI5dtFVeKH4eqkTVrIXNX1+K9qgKHiOJK8WGzBFhw8xXs/elDfPqO/yO9fBF3f3Yxk+21bLX/mC/e+0mKi9LJ9efhCEzhljtK+fF/3McLPjt5V9zBDTY3Xo8d5R0TJo5LNHwyMQywud04rQq6rqOYBhgmmtWB223HNCyUzltM6f6/8p+f/TzutHKu/fCHKM2NMadsFT/5xr9QXJFJwOvDIvzMXjqe//jL99ia5cUWtTHR6mbKNSuo+vmDfPNzz5E1czl33HIFhcUN/Ol3v8f24Tu5pNiHfhE/kx2dZ4FAgIULF54w5vPZaPgkPvzxe83PfvXbHG0bRCDI8tvZ/NoL3HTVUtICKbJDsyRJZ8w0Ygz1DxKJ6wjVjjfFi0UkunmEBnoJ6hp2q4bV4UQ1wgwMBhF2D24lRv9gCFOz4bBZsdqsyS4RBpFgBGGzY9UEejiGsFlQMIgGI2C1Y7NAaKCfwXAcq9ONx2VHMU0i4UEGhiJY7E6sQsHqtKMYEfp7B4gaoDlcuC2CuKFgs1veMc2fVFVlx44dRCIRxo0bx9DQIPFIFEO1YLUMt6420WMxYjpYbVZUYRINBxkciqBYHXg8TlRM4rEQ/QMhFJsdGwqaw45mRukfGCIuVGyqhtVux2JRiA0NMhiKoFjtiaEco/0MRgROlwub9s7uwCKEQFEUNm/ezI033jjm4BRCCDq7e3hy5essufJGOgdimEBBwMqPv/kVWZKVJOncE4oFtz8F98g7RqJBjFBweAOcMJS9Ysfntyd/seAPOMdYo4LNmfyUCarNMvK+Nfm+aYLd7cM+vFEzMfiF1e4m1e4etS4TFCveQOoJW3gnXxx1XUfXDRSLBQUwRs/Io6hYFDANnTigWOx4k/lt6nHikMgP36iWtaaOjorL4z0h3/S4jmJz4LU5RpYTFhdeS/Lv7/CZgBRFOeOpA7XhzJIkSZLe+YZrH8/GkIDvdWdjbt7jN2umyTumXkSSJEk6haZpdHd3Y7fbz0rL2Pcy0zRxOBzU1NScUQOoMWpE5EGRJEl6pzEMg9zcXKqqqlizZg0ej+dCJ+kdLx6P09bWxpw5c057HSNB1kz+Y5rIOCtJkvQOM9xCdtmyZXR2dsrq4rNACMGECRPIyck5myXZ5Mov9N5JkiRJb4thGPj9flJSUi50Ut5VzuSG5Z3cgE6SJEk6yXA/Weni8M7uxCRJkiRJFzEZZCVJkiTpHJFBVpIkSZLOEflMVpKk88I0TSKRyDt+FKALTQiBzWZD07Qxn70KEoP/R6Jx3gHDBl+0hACLpmDV1DNaT3L69wu9O5IkvZsZhsG+ffs4dOgQmibv7c+Eruukp6czb948HA7HKYF2MBLnuQPtrG4KMhA1ZE+R02ACVlUwyW/h9skZ5I05tOdbI892SZLOKSEEvb297D9wgBXLl5OXl3ehk/SO1t/fz6pVq6iqqmLatGkn1AyoimDj0S4e6lYITJ1IsVOTZajTIIBB3WRNbTvK3nY+v7AATT29p6ujgqw8FJIknRuxWAy/z0dBQcHIXJ3S6fH7/RQVFRGJRE75mwBqOofQ0/K5LVNjpt2QV/bToABtccH9RgYHNjeh68ZZCLLmqBeyfkGSpHNA9uE8c4ZhvPm4xMnJ2FVFkKpCQJHFp9OhCIibJg5FMKSfWR7K6mJJks6bxGTixlmZ3eR0CSGS2zcx3mEtg97KTYogMTyuYcJ5b2ImFBRFJKYVNJPTGZ61dQuEAPM8HDPTBN1MBFchzmx7MshKknTeXNggK1BCHbz8xAM8sq6WjLxFfOyLt1BsU95RpT3DMN5CbYCJYSZ+zg+BEe9l+1N/5Ik1exh0lHLdXR/h0ul5KGc8hrJAUXUatr3Clv02lnxgBalq/JweM0HiJuVsbEMGWUmSzpsLWV2sEOPwG8/yyoE07vnStdjaG+hpNygptKCqCsI0iMd1UFQwEt1fhKKiCpO4bqJZLCjCxNDjxPV3Rlg+L1ktBISbWPnb/2J7bB63f/Z6XHoz7fEQg0FBituGooCpx4jFTRRNRSBQFQXTiBOP64kSo6qhqSqYBvF4DBMVi0VDCBOTOH0tVezf42T2bZeSqp6HfTtLk+XIICtJ0nl1oYKsiUlU76Mj4iQ9q4LS0nKiuqBl3ype3rCfAVcxSxfPQqnbhShbTkWaQvexXWzvTmHRBAtrHn2VQ+0KkxYvZd7UPDT9wsxy81byz0zu7/Drc0kRBo27X2dHfTo3/dsdTPaZGGYJxSYYwQ7WP/EIuxpNUqdcyvsW5HL09Z10hvrYV12Dt3Quly+ahd9p0rJ7FavX78ZMG8eSy68hI7aPp598jfZYBotuWQaKhpIcP8k8S6XMNyM4HmPPdDsyyEqSdF4MD0YRDAYvTHWxgKypK1i+92F++qVPM/Pm+7h+dgHRuE5cD3Jk7fMM9OhUqJvZ3pDN168pYPvKP7It6zaUHRtYdSRCpifOS2tVAunXUOJVLshgD7qu/8NZYXTDZDCi02ue+9bFiojR3N5HxDMVjzNGV3B4mwIjajJkqPQHj7LpFw+SW/IRjjxyP88Hx7F8Ejz92wcx0/OYqezgkYdeQcuuJNtiZyBUx6Zf/oltZiYZxjYeWRNgsRInohv0h+P0anHO5S2OAPp0iOrqGUdZGWQlSTpvYrEYkUjkgjV8Es4CLr/zHir2rOKB//shMfFVFkVa2br7EI1HmjGKQixbcgn7n9rC3hk97OuYyLWX2nj5h1vY1miQm6rSm+6gv3eQqM2OfgFK5W/asngUwzAJx3SGOB9B1iRmmIT62+kOCTRDR0egKAJjoIu6Q9Vs33OEoWYX9QNx4maAiQuu58bbs1GO/ZCmqqOozbvocy/lY598H35DJ9r2GmvWbaYuJZs0LUTMOYmZhTox3SAU0xky9XN6g6MAIR3i+pmfpzLISpJ0Xgw/j71QDZ+EaRDsaGLIl0/pzEuZunEDVfvfoH5/LYs/9Dn8u19k06AgkF1Ofv52nvrlMQILryTDY8WipTL/5pv5+LVTsQpQFEHsAg0P+VbmNjVJtI7Vz0dLXEUjrWw87lW/5eU187l1aQXWeBtt7TE6t7zAls5p/Mt3b2blN/8Cho6BBbfDSsQwURQFI65gcWlEO7sZCsZwaSZxVcPpLuHKz/wr10zORrXqHH3pTximiW4kWoWfy10bzr+zcQ8lg6wkSefNhe0na9DfsoM//uhX9Kthhlzl3HvdBHa3b+f5P/wSa9gkd1Y5iitAUbqdp9b28ImyPFSrgwVXVnL//z3AtzY7sZTM4Z6br6QgxXYeW++emIf/cBk4f62LdQN75nSWX7OUhx/5Pt95yorq8jH1ijuYkpND7Jm/8euf5iOG4lQIgdA0EIlAKVQVhJOSZYs5+Ivf8/PPrCV14iyuvv1WllydzYM/+w/2Zbnxzr6GJS6BoqmJGzXz3AbZ4W5QsnWxJEnvKBe0C48Q+EoXcPuHihk0Bc70fIrSHOTe8XGmdgyg2j34/V7suknJnBv5RmWctFQnelQhf877uC97Nj3BKDj9pDgUdF2/IF1/3tKNislIMDoPZVl0YSV/7u18LH8+HT2DmJqbjLw8vPYCPv7lUnrjDnxuB55AAP2Tn8Vw+DCiKrM//hl0uw+nz8o1n/oyM9u6weUjzeWh4MbP85mpjQzFdTRfFtneGWTNUHCLGLFzXEIXDJdkz3w7MshKknTeGIaBrusX7JmsornILR+XLKmYxGI6Vm8mJb5MSL5n6nEUm5dsu8A0DeK6AWik5xeTLo4PtBC/QNXFb2UWIzNZrRrXz0eQBTD5/+3dXU/bVhgH8P9jkqglCQlQoIFJlI2UDu1i6nLRXSCkXe9mX2Qfhc/AJ2FCtELt1pVN6800pF1UagIdhYSMpHH87MLOewJ2HOdt/98FJI7tOM55zhMf2+eYMBB7+DniKThJ3kIVISysb2PBmUdVEV5cAlRhmsA953HlkyKyuIb1B5819i/ieLi5XT+sVAXCUQCWBTPgT2MAqFpOefC5LiZZIhqacejxqZO761R996kwIG6bi01LYcqQN7rLTqretn+tHo/ry46GBcC0ZCBN0kyyRBQ4wzBQKpUgIojFYjDNoI9FppOIIBqNIp/PIx6Pd7yuCiRnw6iWyvi5EsWFJRPVm9W4EACXaiBbrGD73gwMHz8KmWSJKHCxWAyRSARHR0dIpVKj3pyJVigUkM1mkU6nO45qLVU821jE65Mz/PrnJ7wx+hs5huxEmypd4/vNJMIhL/tR0TzKDpMsEQVKVTE7O4vd3V2cnp7CNE2OxONDNBrFzs4O1tbWOm7nUQUeLUXx49Nl/JUroFzhsIL9MgzBajKBrdU5GOK2RUDb/jPJEtEQqCoSiQQymcyoN2Uq1M5t97L+IIaN5ThHLfWpdl+u76HuWvtn5NdCRIOnqq6ujCX/LFVYEzKIwbRzGpobh7jDuuCbiIho2jWdze1sSyYiIqL+8dIzIiKigDDJEhERBYRJloiIKCBMskRERAHpfp+sAoDYN/OMVR+jRERE40NQu/G1+0XDoW6viSH4eHUF8Iae8cMvhIhobIgAHy/zMAzDHoO2rY4OCQQiRr27xYqp2PgijZ+O30AtZd8UrnAnEU2COyPVUygz7slmGIL04ycwq83dOgkggtBNMY+LDzmEZqKwLAuFmwrmVh4hs7rhqqlYAi9orZ0t37097bMPMRCG0LQ+utZ7cTFlAOtnvTU5tP7H2yIup7rjslw6gXPbKbBa3SEtZVE619tWvwRVZAMNBcbZwJlVRbFchYiddM/Psvj3Oo9Q8TqP18eH+Oa7H3CRv0HFtPBPvuzpSwg80cqdE7ovJt7m972ZnRnez4fsOdvo40MCyolMtBOljyRbW0JaFh/QOZDmRNrj9eYqoaPeqk1rS7Td6reOWK+HxOAK79DCIMA3+r+FsohdmuP3I3h+cIDc+3cIrays4OSXY6S//AoLqTSuimWY1aqHA0ipn7kNbIc2R6X7XGS3jUs9nIOnAkg/7+VhG7V+XdpoC7A2CtRgNO0DbZpE46trse13rBL3y9620lvLpBM7dpVg11uNI1u149dZulHVNM9X/+PMoC3P1Zkbvn5sj4C3xkK6xYxhIH4/jA9/v8XLF4eYSyQhe3t7enLyG8pVxdeZb/H02S4Wl5YbQ1F5PEcxlO/K85sMrwT5P3j2tuDoYiPAo85a0DPwJ4Of3Kg9n/Tpjl+fTtlqbTEWdH3mJMser/Y+dRNAkp22UJi2zwPYFwyf57J49fwAL18colS8wpOtLcj+/r6en53h9z/eIpvLIZ5YRCKR5HXFRESYzoQwKtN80CwiuLy8xNn7d5ifT+JxehPz8/P4D8F/st8nhUEBAAAAB3RFWHRBdXRob3IAqa7MSAAAAAh0RVh0Q29tbWVudAD2zJa/AAAACnRFWHRDb3B5cmlnaHQArA/MOgAAAA50RVh0Q3JlYXRpb24gdGltZQA19w8JAAAAJXRFWHRkYXRlOmNyZWF0ZQAyMDE3LTEyLTE0VDA3OjM2OjQ3KzAxOjAwTTqc8wAAACV0RVh0ZGF0ZTptb2RpZnkAMjAxNy0xMi0xNFQwNzozNjo0NyswMTowMDxnJE8AAAAMdEVYdERlc2NyaXB0aW9uABMJISMAAAALdEVYdERpc2NsYWltZXIAt8C0jwAAAAl0RVh0U29mdHdhcmUAXXD/OgAAAAd0RVh0U291cmNlAPX/g+sAAAAGdEVYdFRpdGxlAKju0icAAAAIdEVYdFdhcm5pbmcAwBvmhwAAAABJRU5ErkJggg==">
            <a:extLst>
              <a:ext uri="{FF2B5EF4-FFF2-40B4-BE49-F238E27FC236}">
                <a16:creationId xmlns:a16="http://schemas.microsoft.com/office/drawing/2014/main" id="{54E9A141-BD33-4468-86EB-01F3FFF0A7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C6A32684-78CF-4586-889B-7FDEB6E7CE80}"/>
              </a:ext>
            </a:extLst>
          </p:cNvPr>
          <p:cNvPicPr>
            <a:picLocks noChangeAspect="1"/>
          </p:cNvPicPr>
          <p:nvPr/>
        </p:nvPicPr>
        <p:blipFill>
          <a:blip r:embed="rId4"/>
          <a:stretch>
            <a:fillRect/>
          </a:stretch>
        </p:blipFill>
        <p:spPr>
          <a:xfrm>
            <a:off x="6502131" y="1165860"/>
            <a:ext cx="5141812" cy="5172270"/>
          </a:xfrm>
          <a:prstGeom prst="rect">
            <a:avLst/>
          </a:prstGeom>
          <a:ln>
            <a:noFill/>
          </a:ln>
          <a:effectLst>
            <a:softEdge rad="112500"/>
          </a:effectLst>
        </p:spPr>
      </p:pic>
      <p:sp>
        <p:nvSpPr>
          <p:cNvPr id="6" name="Rectangle 5">
            <a:extLst>
              <a:ext uri="{FF2B5EF4-FFF2-40B4-BE49-F238E27FC236}">
                <a16:creationId xmlns:a16="http://schemas.microsoft.com/office/drawing/2014/main" id="{79F59AAD-AC9C-4D1F-A068-040D16204901}"/>
              </a:ext>
            </a:extLst>
          </p:cNvPr>
          <p:cNvSpPr/>
          <p:nvPr/>
        </p:nvSpPr>
        <p:spPr>
          <a:xfrm>
            <a:off x="548057" y="4599742"/>
            <a:ext cx="6096000" cy="1477328"/>
          </a:xfrm>
          <a:prstGeom prst="rect">
            <a:avLst/>
          </a:prstGeom>
        </p:spPr>
        <p:txBody>
          <a:bodyPr>
            <a:spAutoFit/>
          </a:bodyPr>
          <a:lstStyle/>
          <a:p>
            <a:r>
              <a:rPr lang="en-IN" dirty="0"/>
              <a:t>An [XML Editor/Viewer] dialog box opens, allowing you to add a new data record with an XML editor.</a:t>
            </a:r>
          </a:p>
          <a:p>
            <a:endParaRPr lang="en-IN" dirty="0"/>
          </a:p>
          <a:p>
            <a:r>
              <a:rPr lang="en-IN" dirty="0"/>
              <a:t>After the editing is done, you can click the Tree tab to check the data record in a tree view.</a:t>
            </a:r>
          </a:p>
        </p:txBody>
      </p:sp>
    </p:spTree>
    <p:extLst>
      <p:ext uri="{BB962C8B-B14F-4D97-AF65-F5344CB8AC3E}">
        <p14:creationId xmlns:p14="http://schemas.microsoft.com/office/powerpoint/2010/main" val="26090565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Managing records in a data container</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fontScale="92500" lnSpcReduction="10000"/>
          </a:bodyPr>
          <a:lstStyle/>
          <a:p>
            <a:pPr marL="514350" indent="-514350">
              <a:buFont typeface="+mj-lt"/>
              <a:buAutoNum type="arabicPeriod" startAt="7"/>
            </a:pPr>
            <a:r>
              <a:rPr lang="en-IN" dirty="0"/>
              <a:t>If needed, select the Fire a change event (update report) and triggers check box so that the newly created record will be written into the </a:t>
            </a:r>
            <a:r>
              <a:rPr lang="en-IN" dirty="0" err="1"/>
              <a:t>UpdateReport</a:t>
            </a:r>
            <a:r>
              <a:rPr lang="en-IN" dirty="0"/>
              <a:t> and eligible Triggers will be executed directly.</a:t>
            </a:r>
          </a:p>
          <a:p>
            <a:pPr marL="514350" indent="-514350">
              <a:buFont typeface="+mj-lt"/>
              <a:buAutoNum type="arabicPeriod" startAt="7"/>
            </a:pPr>
            <a:endParaRPr lang="en-IN" dirty="0"/>
          </a:p>
          <a:p>
            <a:pPr marL="514350" indent="-514350">
              <a:buFont typeface="+mj-lt"/>
              <a:buAutoNum type="arabicPeriod" startAt="7"/>
            </a:pPr>
            <a:r>
              <a:rPr lang="en-IN" dirty="0"/>
              <a:t>After selecting the Fire a change event (update report) and triggers check box, if required, select the Enable verification by before processes check box to enable the verification of the newly created record by the Before Saving processes</a:t>
            </a:r>
          </a:p>
          <a:p>
            <a:pPr marL="514350" indent="-514350">
              <a:buFont typeface="+mj-lt"/>
              <a:buAutoNum type="arabicPeriod" startAt="7"/>
            </a:pPr>
            <a:endParaRPr lang="en-IN" dirty="0"/>
          </a:p>
          <a:p>
            <a:pPr marL="514350" indent="-514350">
              <a:buFont typeface="+mj-lt"/>
              <a:buAutoNum type="arabicPeriod" startAt="7"/>
            </a:pPr>
            <a:r>
              <a:rPr lang="en-IN" dirty="0"/>
              <a:t>Select an appropriate data model from the Data Model list.</a:t>
            </a:r>
          </a:p>
          <a:p>
            <a:pPr marL="514350" indent="-514350">
              <a:buFont typeface="+mj-lt"/>
              <a:buAutoNum type="arabicPeriod" startAt="7"/>
            </a:pPr>
            <a:endParaRPr lang="en-IN" dirty="0"/>
          </a:p>
          <a:p>
            <a:pPr marL="514350" indent="-514350">
              <a:buFont typeface="+mj-lt"/>
              <a:buAutoNum type="arabicPeriod" startAt="7"/>
            </a:pPr>
            <a:r>
              <a:rPr lang="en-IN" dirty="0"/>
              <a:t>Click Save to validate your changes.</a:t>
            </a:r>
          </a:p>
        </p:txBody>
      </p:sp>
    </p:spTree>
    <p:extLst>
      <p:ext uri="{BB962C8B-B14F-4D97-AF65-F5344CB8AC3E}">
        <p14:creationId xmlns:p14="http://schemas.microsoft.com/office/powerpoint/2010/main" val="6057827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Managing records in a data container</a:t>
            </a:r>
          </a:p>
        </p:txBody>
      </p:sp>
      <p:pic>
        <p:nvPicPr>
          <p:cNvPr id="2" name="Content Placeholder 1">
            <a:extLst>
              <a:ext uri="{FF2B5EF4-FFF2-40B4-BE49-F238E27FC236}">
                <a16:creationId xmlns:a16="http://schemas.microsoft.com/office/drawing/2014/main" id="{5C0B8D44-6695-4DAE-99C7-D29D278F7449}"/>
              </a:ext>
            </a:extLst>
          </p:cNvPr>
          <p:cNvPicPr>
            <a:picLocks noGrp="1" noChangeAspect="1"/>
          </p:cNvPicPr>
          <p:nvPr>
            <p:ph idx="1"/>
          </p:nvPr>
        </p:nvPicPr>
        <p:blipFill>
          <a:blip r:embed="rId3"/>
          <a:stretch>
            <a:fillRect/>
          </a:stretch>
        </p:blipFill>
        <p:spPr>
          <a:xfrm>
            <a:off x="2238521" y="1056068"/>
            <a:ext cx="7714957" cy="4840941"/>
          </a:xfrm>
          <a:prstGeom prst="rect">
            <a:avLst/>
          </a:prstGeom>
          <a:ln>
            <a:noFill/>
          </a:ln>
          <a:effectLst>
            <a:softEdge rad="112500"/>
          </a:effectLst>
        </p:spPr>
      </p:pic>
    </p:spTree>
    <p:extLst>
      <p:ext uri="{BB962C8B-B14F-4D97-AF65-F5344CB8AC3E}">
        <p14:creationId xmlns:p14="http://schemas.microsoft.com/office/powerpoint/2010/main" val="3448269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8287958" cy="4966349"/>
          </a:xfrm>
        </p:spPr>
        <p:txBody>
          <a:bodyPr>
            <a:normAutofit lnSpcReduction="10000"/>
          </a:bodyPr>
          <a:lstStyle/>
          <a:p>
            <a:r>
              <a:rPr lang="en-US" dirty="0"/>
              <a:t>TIS requires preliminary definition and description of jobs using metadata. The repository holds this information</a:t>
            </a:r>
          </a:p>
          <a:p>
            <a:r>
              <a:rPr lang="en-US" dirty="0"/>
              <a:t>There are total 8 types of metadata. We’ll look the most important ones in detail</a:t>
            </a:r>
          </a:p>
          <a:p>
            <a:pPr lvl="1"/>
            <a:r>
              <a:rPr lang="en-US" dirty="0"/>
              <a:t>Business Model</a:t>
            </a:r>
          </a:p>
          <a:p>
            <a:pPr lvl="1"/>
            <a:r>
              <a:rPr lang="en-US" dirty="0"/>
              <a:t>Job Design</a:t>
            </a:r>
          </a:p>
          <a:p>
            <a:pPr lvl="1"/>
            <a:r>
              <a:rPr lang="en-US" dirty="0"/>
              <a:t>Contexts</a:t>
            </a:r>
          </a:p>
          <a:p>
            <a:pPr lvl="1"/>
            <a:r>
              <a:rPr lang="en-US" dirty="0"/>
              <a:t>Code</a:t>
            </a:r>
          </a:p>
          <a:p>
            <a:pPr lvl="1"/>
            <a:r>
              <a:rPr lang="en-US" dirty="0"/>
              <a:t>SQL Template</a:t>
            </a:r>
          </a:p>
          <a:p>
            <a:pPr lvl="1"/>
            <a:r>
              <a:rPr lang="en-US" dirty="0"/>
              <a:t>Metadata</a:t>
            </a:r>
          </a:p>
          <a:p>
            <a:pPr lvl="1"/>
            <a:r>
              <a:rPr lang="en-US" dirty="0"/>
              <a:t>Documentation</a:t>
            </a:r>
          </a:p>
          <a:p>
            <a:pPr lvl="1"/>
            <a:r>
              <a:rPr lang="en-US" dirty="0"/>
              <a:t>Recycle bin</a:t>
            </a:r>
          </a:p>
          <a:p>
            <a:pPr lvl="1"/>
            <a:endParaRPr lang="en-US" dirty="0"/>
          </a:p>
          <a:p>
            <a:pPr lvl="1"/>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Metadata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6158" y="710596"/>
            <a:ext cx="2800350" cy="5962650"/>
          </a:xfrm>
          <a:prstGeom prst="rect">
            <a:avLst/>
          </a:prstGeom>
        </p:spPr>
      </p:pic>
    </p:spTree>
    <p:extLst>
      <p:ext uri="{BB962C8B-B14F-4D97-AF65-F5344CB8AC3E}">
        <p14:creationId xmlns:p14="http://schemas.microsoft.com/office/powerpoint/2010/main" val="34294044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Views</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lnSpcReduction="10000"/>
          </a:bodyPr>
          <a:lstStyle/>
          <a:p>
            <a:pPr marL="0" indent="0">
              <a:buNone/>
            </a:pPr>
            <a:r>
              <a:rPr lang="en-IN" sz="2000" dirty="0"/>
              <a:t>A View is one of the possible ways to query the MDM Hub. When you create Views in Talend Studio, you specify:</a:t>
            </a:r>
          </a:p>
          <a:p>
            <a:pPr marL="0" indent="0">
              <a:buNone/>
            </a:pPr>
            <a:endParaRPr lang="en-IN" sz="2000" dirty="0"/>
          </a:p>
          <a:p>
            <a:pPr marL="457200" indent="-457200">
              <a:buFont typeface="+mj-lt"/>
              <a:buAutoNum type="arabicPeriod"/>
            </a:pPr>
            <a:r>
              <a:rPr lang="en-IN" sz="2000" dirty="0"/>
              <a:t>What business entities are viewable/searchable for an authorized business user,</a:t>
            </a:r>
          </a:p>
          <a:p>
            <a:pPr marL="457200" indent="-457200">
              <a:buFont typeface="+mj-lt"/>
              <a:buAutoNum type="arabicPeriod"/>
            </a:pPr>
            <a:endParaRPr lang="en-IN" sz="2000" dirty="0"/>
          </a:p>
          <a:p>
            <a:pPr marL="457200" indent="-457200">
              <a:buFont typeface="+mj-lt"/>
              <a:buAutoNum type="arabicPeriod"/>
            </a:pPr>
            <a:r>
              <a:rPr lang="en-IN" sz="2000" dirty="0"/>
              <a:t>What elements a business user can view/search in the business entities.</a:t>
            </a:r>
          </a:p>
          <a:p>
            <a:pPr marL="457200" indent="-457200">
              <a:buFont typeface="+mj-lt"/>
              <a:buAutoNum type="arabicPeriod"/>
            </a:pPr>
            <a:endParaRPr lang="en-IN" sz="2000" dirty="0"/>
          </a:p>
          <a:p>
            <a:pPr marL="457200" indent="-457200">
              <a:buFont typeface="+mj-lt"/>
              <a:buAutoNum type="arabicPeriod"/>
            </a:pPr>
            <a:r>
              <a:rPr lang="en-IN" sz="2000" dirty="0"/>
              <a:t>What elements of the business entities can be returned by the query.</a:t>
            </a:r>
          </a:p>
          <a:p>
            <a:pPr marL="457200" indent="-457200">
              <a:buFont typeface="+mj-lt"/>
              <a:buAutoNum type="arabicPeriod"/>
            </a:pPr>
            <a:endParaRPr lang="en-IN" sz="2000" dirty="0"/>
          </a:p>
          <a:p>
            <a:pPr marL="457200" indent="-457200">
              <a:buFont typeface="+mj-lt"/>
              <a:buAutoNum type="arabicPeriod"/>
            </a:pPr>
            <a:r>
              <a:rPr lang="en-IN" sz="2000" dirty="0"/>
              <a:t>What content can be returned by the query. The data can be filtered on its content before being delivered by the View (for example, all companies which have their Head Office in France).</a:t>
            </a:r>
          </a:p>
          <a:p>
            <a:pPr marL="0" indent="0">
              <a:buNone/>
            </a:pPr>
            <a:endParaRPr lang="en-IN" sz="2000" dirty="0"/>
          </a:p>
          <a:p>
            <a:pPr marL="0" indent="0">
              <a:buNone/>
            </a:pPr>
            <a:r>
              <a:rPr lang="en-IN" sz="2000" dirty="0"/>
              <a:t>You can also use Views to restrict access to the attributes of a specific record. This record-level security configuration is done through the views you define for each user role.</a:t>
            </a:r>
          </a:p>
        </p:txBody>
      </p:sp>
    </p:spTree>
    <p:extLst>
      <p:ext uri="{BB962C8B-B14F-4D97-AF65-F5344CB8AC3E}">
        <p14:creationId xmlns:p14="http://schemas.microsoft.com/office/powerpoint/2010/main" val="31847529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Views</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lnSpcReduction="10000"/>
          </a:bodyPr>
          <a:lstStyle/>
          <a:p>
            <a:pPr marL="0" indent="0">
              <a:buNone/>
            </a:pPr>
            <a:r>
              <a:rPr lang="en-IN" sz="2000" dirty="0"/>
              <a:t>A View is one of the possible ways to query the MDM Hub. When you create Views in Talend Studio, you specify:</a:t>
            </a:r>
          </a:p>
          <a:p>
            <a:pPr marL="0" indent="0">
              <a:buNone/>
            </a:pPr>
            <a:endParaRPr lang="en-IN" sz="2000" dirty="0"/>
          </a:p>
          <a:p>
            <a:pPr marL="457200" indent="-457200">
              <a:buFont typeface="+mj-lt"/>
              <a:buAutoNum type="arabicPeriod"/>
            </a:pPr>
            <a:r>
              <a:rPr lang="en-IN" sz="2000" dirty="0"/>
              <a:t>What business entities are viewable/searchable for an authorized business user,</a:t>
            </a:r>
          </a:p>
          <a:p>
            <a:pPr marL="457200" indent="-457200">
              <a:buFont typeface="+mj-lt"/>
              <a:buAutoNum type="arabicPeriod"/>
            </a:pPr>
            <a:endParaRPr lang="en-IN" sz="2000" dirty="0"/>
          </a:p>
          <a:p>
            <a:pPr marL="457200" indent="-457200">
              <a:buFont typeface="+mj-lt"/>
              <a:buAutoNum type="arabicPeriod"/>
            </a:pPr>
            <a:r>
              <a:rPr lang="en-IN" sz="2000" dirty="0"/>
              <a:t>What elements a business user can view/search in the business entities.</a:t>
            </a:r>
          </a:p>
          <a:p>
            <a:pPr marL="457200" indent="-457200">
              <a:buFont typeface="+mj-lt"/>
              <a:buAutoNum type="arabicPeriod"/>
            </a:pPr>
            <a:endParaRPr lang="en-IN" sz="2000" dirty="0"/>
          </a:p>
          <a:p>
            <a:pPr marL="457200" indent="-457200">
              <a:buFont typeface="+mj-lt"/>
              <a:buAutoNum type="arabicPeriod"/>
            </a:pPr>
            <a:r>
              <a:rPr lang="en-IN" sz="2000" dirty="0"/>
              <a:t>What elements of the business entities can be returned by the query.</a:t>
            </a:r>
          </a:p>
          <a:p>
            <a:pPr marL="457200" indent="-457200">
              <a:buFont typeface="+mj-lt"/>
              <a:buAutoNum type="arabicPeriod"/>
            </a:pPr>
            <a:endParaRPr lang="en-IN" sz="2000" dirty="0"/>
          </a:p>
          <a:p>
            <a:pPr marL="457200" indent="-457200">
              <a:buFont typeface="+mj-lt"/>
              <a:buAutoNum type="arabicPeriod"/>
            </a:pPr>
            <a:r>
              <a:rPr lang="en-IN" sz="2000" dirty="0"/>
              <a:t>What content can be returned by the query. The data can be filtered on its content before being delivered by the View (for example, all companies which have their Head Office in France).</a:t>
            </a:r>
          </a:p>
          <a:p>
            <a:pPr marL="0" indent="0">
              <a:buNone/>
            </a:pPr>
            <a:endParaRPr lang="en-IN" sz="2000" dirty="0"/>
          </a:p>
          <a:p>
            <a:pPr marL="0" indent="0">
              <a:buNone/>
            </a:pPr>
            <a:r>
              <a:rPr lang="en-IN" sz="2000" dirty="0"/>
              <a:t>You can also use Views to restrict access to the attributes of a specific record. This record-level security configuration is done through the views you define for each user role.</a:t>
            </a:r>
          </a:p>
        </p:txBody>
      </p:sp>
    </p:spTree>
    <p:extLst>
      <p:ext uri="{BB962C8B-B14F-4D97-AF65-F5344CB8AC3E}">
        <p14:creationId xmlns:p14="http://schemas.microsoft.com/office/powerpoint/2010/main" val="17894421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Batch data integration</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endParaRPr lang="en-IN" sz="2000" dirty="0"/>
          </a:p>
        </p:txBody>
      </p:sp>
    </p:spTree>
    <p:extLst>
      <p:ext uri="{BB962C8B-B14F-4D97-AF65-F5344CB8AC3E}">
        <p14:creationId xmlns:p14="http://schemas.microsoft.com/office/powerpoint/2010/main" val="39896779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Security management</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endParaRPr lang="en-IN" sz="2000" dirty="0"/>
          </a:p>
        </p:txBody>
      </p:sp>
    </p:spTree>
    <p:extLst>
      <p:ext uri="{BB962C8B-B14F-4D97-AF65-F5344CB8AC3E}">
        <p14:creationId xmlns:p14="http://schemas.microsoft.com/office/powerpoint/2010/main" val="31458357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Event management: triggers</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r>
              <a:rPr lang="en-IN" dirty="0"/>
              <a:t>Triggers are used to link the MDM Hub and the Data Models you define in the Studio. You can use Triggers to call specific Processes under certain conditions.</a:t>
            </a:r>
          </a:p>
          <a:p>
            <a:pPr marL="0" indent="0">
              <a:buNone/>
            </a:pPr>
            <a:r>
              <a:rPr lang="en-IN" dirty="0"/>
              <a:t>The Triggers you define in </a:t>
            </a:r>
            <a:r>
              <a:rPr lang="en-IN" i="1" dirty="0"/>
              <a:t>Talend Studio</a:t>
            </a:r>
            <a:r>
              <a:rPr lang="en-IN" dirty="0"/>
              <a:t> enable different services to be undertaken on specific data records.</a:t>
            </a:r>
          </a:p>
          <a:p>
            <a:pPr marL="0" indent="0">
              <a:buNone/>
            </a:pPr>
            <a:endParaRPr lang="en-IN" dirty="0"/>
          </a:p>
          <a:p>
            <a:pPr marL="0" indent="0">
              <a:buNone/>
            </a:pPr>
            <a:r>
              <a:rPr lang="en-IN" dirty="0"/>
              <a:t>Then, whenever a business user creates or modifies a data record from </a:t>
            </a:r>
            <a:r>
              <a:rPr lang="en-IN" i="1" dirty="0"/>
              <a:t>Talend MDM Web User Interface</a:t>
            </a:r>
            <a:r>
              <a:rPr lang="en-IN" dirty="0"/>
              <a:t>, for example, a Trigger kicks in and the relevant event-based Process is undertaken by the Studio.</a:t>
            </a:r>
          </a:p>
          <a:p>
            <a:pPr marL="0" indent="0">
              <a:buNone/>
            </a:pPr>
            <a:endParaRPr lang="en-IN" sz="2000" dirty="0"/>
          </a:p>
        </p:txBody>
      </p:sp>
    </p:spTree>
    <p:extLst>
      <p:ext uri="{BB962C8B-B14F-4D97-AF65-F5344CB8AC3E}">
        <p14:creationId xmlns:p14="http://schemas.microsoft.com/office/powerpoint/2010/main" val="38516663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Event management: triggers</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r>
              <a:rPr lang="en-IN" sz="1800" dirty="0"/>
              <a:t>Triggers are rules for transforming data. You can easily define Triggers on specific business entities/elements from Talend Studio.</a:t>
            </a:r>
          </a:p>
          <a:p>
            <a:pPr marL="0" indent="0">
              <a:buNone/>
            </a:pPr>
            <a:r>
              <a:rPr lang="en-IN" sz="1800" dirty="0"/>
              <a:t>Parameters to set when defining Triggers include:</a:t>
            </a:r>
          </a:p>
          <a:p>
            <a:pPr marL="0" indent="0">
              <a:buNone/>
            </a:pPr>
            <a:endParaRPr lang="en-IN" sz="1600" dirty="0"/>
          </a:p>
          <a:p>
            <a:pPr marL="514350" indent="-514350">
              <a:buFont typeface="+mj-lt"/>
              <a:buAutoNum type="arabicPeriod"/>
            </a:pPr>
            <a:r>
              <a:rPr lang="en-IN" sz="1800" dirty="0"/>
              <a:t>selecting the business entity you want to Trigger the Process on,</a:t>
            </a:r>
          </a:p>
          <a:p>
            <a:pPr marL="514350" indent="-514350">
              <a:buFont typeface="+mj-lt"/>
              <a:buAutoNum type="arabicPeriod"/>
            </a:pPr>
            <a:endParaRPr lang="en-IN" sz="1800" dirty="0"/>
          </a:p>
          <a:p>
            <a:pPr marL="514350" indent="-514350">
              <a:buFont typeface="+mj-lt"/>
              <a:buAutoNum type="arabicPeriod"/>
            </a:pPr>
            <a:r>
              <a:rPr lang="en-IN" sz="1800" dirty="0"/>
              <a:t>setting conditions on its content,</a:t>
            </a:r>
          </a:p>
          <a:p>
            <a:pPr marL="514350" indent="-514350">
              <a:buFont typeface="+mj-lt"/>
              <a:buAutoNum type="arabicPeriod"/>
            </a:pPr>
            <a:endParaRPr lang="en-IN" sz="1800" dirty="0"/>
          </a:p>
          <a:p>
            <a:pPr marL="514350" indent="-514350">
              <a:buFont typeface="+mj-lt"/>
              <a:buAutoNum type="arabicPeriod"/>
            </a:pPr>
            <a:r>
              <a:rPr lang="en-IN" sz="1800" dirty="0"/>
              <a:t>deciding the execution mode,</a:t>
            </a:r>
          </a:p>
          <a:p>
            <a:pPr marL="514350" indent="-514350">
              <a:buFont typeface="+mj-lt"/>
              <a:buAutoNum type="arabicPeriod"/>
            </a:pPr>
            <a:endParaRPr lang="en-IN" sz="1800" dirty="0"/>
          </a:p>
          <a:p>
            <a:pPr marL="514350" indent="-514350">
              <a:buFont typeface="+mj-lt"/>
              <a:buAutoNum type="arabicPeriod"/>
            </a:pPr>
            <a:r>
              <a:rPr lang="en-IN" sz="1800" dirty="0"/>
              <a:t>selecting the service to Trigger,</a:t>
            </a:r>
          </a:p>
          <a:p>
            <a:pPr marL="514350" indent="-514350">
              <a:buFont typeface="+mj-lt"/>
              <a:buAutoNum type="arabicPeriod"/>
            </a:pPr>
            <a:endParaRPr lang="en-IN" sz="1800" dirty="0"/>
          </a:p>
          <a:p>
            <a:pPr marL="514350" indent="-514350">
              <a:buFont typeface="+mj-lt"/>
              <a:buAutoNum type="arabicPeriod"/>
            </a:pPr>
            <a:r>
              <a:rPr lang="en-IN" sz="1800" dirty="0"/>
              <a:t>setting the service parameters.</a:t>
            </a:r>
          </a:p>
          <a:p>
            <a:pPr marL="0" indent="0">
              <a:buNone/>
            </a:pPr>
            <a:endParaRPr lang="en-IN" sz="1600" dirty="0"/>
          </a:p>
        </p:txBody>
      </p:sp>
    </p:spTree>
    <p:extLst>
      <p:ext uri="{BB962C8B-B14F-4D97-AF65-F5344CB8AC3E}">
        <p14:creationId xmlns:p14="http://schemas.microsoft.com/office/powerpoint/2010/main" val="11941678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Event management: triggers</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r>
              <a:rPr lang="en-IN" sz="1800" dirty="0"/>
              <a:t>Triggers are rules for transforming data. You can easily define Triggers on specific business entities/elements from Talend Studio.</a:t>
            </a:r>
          </a:p>
          <a:p>
            <a:pPr marL="0" indent="0">
              <a:buNone/>
            </a:pPr>
            <a:r>
              <a:rPr lang="en-IN" sz="1800" dirty="0"/>
              <a:t>Parameters to set when defining Triggers include:</a:t>
            </a:r>
          </a:p>
          <a:p>
            <a:pPr marL="0" indent="0">
              <a:buNone/>
            </a:pPr>
            <a:endParaRPr lang="en-IN" sz="1600" dirty="0"/>
          </a:p>
          <a:p>
            <a:pPr marL="514350" indent="-514350">
              <a:buFont typeface="+mj-lt"/>
              <a:buAutoNum type="arabicPeriod"/>
            </a:pPr>
            <a:r>
              <a:rPr lang="en-IN" sz="1800" dirty="0"/>
              <a:t>selecting the business entity you want to Trigger the Process on,</a:t>
            </a:r>
          </a:p>
          <a:p>
            <a:pPr marL="514350" indent="-514350">
              <a:buFont typeface="+mj-lt"/>
              <a:buAutoNum type="arabicPeriod"/>
            </a:pPr>
            <a:endParaRPr lang="en-IN" sz="1800" dirty="0"/>
          </a:p>
          <a:p>
            <a:pPr marL="514350" indent="-514350">
              <a:buFont typeface="+mj-lt"/>
              <a:buAutoNum type="arabicPeriod"/>
            </a:pPr>
            <a:r>
              <a:rPr lang="en-IN" sz="1800" dirty="0"/>
              <a:t>setting conditions on its content,</a:t>
            </a:r>
          </a:p>
          <a:p>
            <a:pPr marL="514350" indent="-514350">
              <a:buFont typeface="+mj-lt"/>
              <a:buAutoNum type="arabicPeriod"/>
            </a:pPr>
            <a:endParaRPr lang="en-IN" sz="1800" dirty="0"/>
          </a:p>
          <a:p>
            <a:pPr marL="514350" indent="-514350">
              <a:buFont typeface="+mj-lt"/>
              <a:buAutoNum type="arabicPeriod"/>
            </a:pPr>
            <a:r>
              <a:rPr lang="en-IN" sz="1800" dirty="0"/>
              <a:t>deciding the execution mode,</a:t>
            </a:r>
          </a:p>
          <a:p>
            <a:pPr marL="514350" indent="-514350">
              <a:buFont typeface="+mj-lt"/>
              <a:buAutoNum type="arabicPeriod"/>
            </a:pPr>
            <a:endParaRPr lang="en-IN" sz="1800" dirty="0"/>
          </a:p>
          <a:p>
            <a:pPr marL="514350" indent="-514350">
              <a:buFont typeface="+mj-lt"/>
              <a:buAutoNum type="arabicPeriod"/>
            </a:pPr>
            <a:r>
              <a:rPr lang="en-IN" sz="1800" dirty="0"/>
              <a:t>selecting the service to Trigger,</a:t>
            </a:r>
          </a:p>
          <a:p>
            <a:pPr marL="514350" indent="-514350">
              <a:buFont typeface="+mj-lt"/>
              <a:buAutoNum type="arabicPeriod"/>
            </a:pPr>
            <a:endParaRPr lang="en-IN" sz="1800" dirty="0"/>
          </a:p>
          <a:p>
            <a:pPr marL="514350" indent="-514350">
              <a:buFont typeface="+mj-lt"/>
              <a:buAutoNum type="arabicPeriod"/>
            </a:pPr>
            <a:r>
              <a:rPr lang="en-IN" sz="1800" dirty="0"/>
              <a:t>setting the service parameters.</a:t>
            </a:r>
          </a:p>
          <a:p>
            <a:pPr marL="0" indent="0">
              <a:buNone/>
            </a:pPr>
            <a:endParaRPr lang="en-IN" sz="1600" dirty="0"/>
          </a:p>
        </p:txBody>
      </p:sp>
    </p:spTree>
    <p:extLst>
      <p:ext uri="{BB962C8B-B14F-4D97-AF65-F5344CB8AC3E}">
        <p14:creationId xmlns:p14="http://schemas.microsoft.com/office/powerpoint/2010/main" val="7818229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Event management: Process</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endParaRPr lang="en-IN" sz="2000" dirty="0"/>
          </a:p>
        </p:txBody>
      </p:sp>
    </p:spTree>
    <p:extLst>
      <p:ext uri="{BB962C8B-B14F-4D97-AF65-F5344CB8AC3E}">
        <p14:creationId xmlns:p14="http://schemas.microsoft.com/office/powerpoint/2010/main" val="5129147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dirty="0"/>
              <a:t>Workflow</a:t>
            </a:r>
          </a:p>
        </p:txBody>
      </p:sp>
      <p:sp>
        <p:nvSpPr>
          <p:cNvPr id="3" name="Content Placeholder 2">
            <a:extLst>
              <a:ext uri="{FF2B5EF4-FFF2-40B4-BE49-F238E27FC236}">
                <a16:creationId xmlns:a16="http://schemas.microsoft.com/office/drawing/2014/main" id="{ABF4174E-2C88-44D0-9F10-B2E07AE304E2}"/>
              </a:ext>
            </a:extLst>
          </p:cNvPr>
          <p:cNvSpPr>
            <a:spLocks noGrp="1"/>
          </p:cNvSpPr>
          <p:nvPr>
            <p:ph idx="1"/>
          </p:nvPr>
        </p:nvSpPr>
        <p:spPr>
          <a:xfrm>
            <a:off x="838200" y="1056068"/>
            <a:ext cx="10515600" cy="5120895"/>
          </a:xfrm>
        </p:spPr>
        <p:txBody>
          <a:bodyPr>
            <a:normAutofit/>
          </a:bodyPr>
          <a:lstStyle/>
          <a:p>
            <a:pPr marL="0" indent="0">
              <a:buNone/>
            </a:pPr>
            <a:endParaRPr lang="en-IN" sz="2000" dirty="0"/>
          </a:p>
        </p:txBody>
      </p:sp>
    </p:spTree>
    <p:extLst>
      <p:ext uri="{BB962C8B-B14F-4D97-AF65-F5344CB8AC3E}">
        <p14:creationId xmlns:p14="http://schemas.microsoft.com/office/powerpoint/2010/main" val="30297118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B5147C16-B957-499A-90CC-4582C4D9C5C3}"/>
              </a:ext>
            </a:extLst>
          </p:cNvPr>
          <p:cNvGraphicFramePr>
            <a:graphicFrameLocks noGrp="1"/>
          </p:cNvGraphicFramePr>
          <p:nvPr>
            <p:ph idx="1"/>
          </p:nvPr>
        </p:nvGraphicFramePr>
        <p:xfrm>
          <a:off x="838200" y="1258888"/>
          <a:ext cx="10718800" cy="4876067"/>
        </p:xfrm>
        <a:graphic>
          <a:graphicData uri="http://schemas.openxmlformats.org/drawingml/2006/table">
            <a:tbl>
              <a:tblPr firstRow="1" bandRow="1">
                <a:tableStyleId>{5C22544A-7EE6-4342-B048-85BDC9FD1C3A}</a:tableStyleId>
              </a:tblPr>
              <a:tblGrid>
                <a:gridCol w="5359400">
                  <a:extLst>
                    <a:ext uri="{9D8B030D-6E8A-4147-A177-3AD203B41FA5}">
                      <a16:colId xmlns:a16="http://schemas.microsoft.com/office/drawing/2014/main" val="4054571385"/>
                    </a:ext>
                  </a:extLst>
                </a:gridCol>
                <a:gridCol w="5359400">
                  <a:extLst>
                    <a:ext uri="{9D8B030D-6E8A-4147-A177-3AD203B41FA5}">
                      <a16:colId xmlns:a16="http://schemas.microsoft.com/office/drawing/2014/main" val="330865782"/>
                    </a:ext>
                  </a:extLst>
                </a:gridCol>
              </a:tblGrid>
              <a:tr h="479075">
                <a:tc>
                  <a:txBody>
                    <a:bodyPr/>
                    <a:lstStyle/>
                    <a:p>
                      <a:pPr algn="ctr"/>
                      <a:r>
                        <a:rPr lang="en-IN" sz="2400" dirty="0"/>
                        <a:t>Misconception</a:t>
                      </a:r>
                    </a:p>
                  </a:txBody>
                  <a:tcPr/>
                </a:tc>
                <a:tc>
                  <a:txBody>
                    <a:bodyPr/>
                    <a:lstStyle/>
                    <a:p>
                      <a:pPr algn="ctr"/>
                      <a:r>
                        <a:rPr lang="en-IN" sz="2400" dirty="0"/>
                        <a:t>Key success factor</a:t>
                      </a:r>
                    </a:p>
                  </a:txBody>
                  <a:tcPr/>
                </a:tc>
                <a:extLst>
                  <a:ext uri="{0D108BD9-81ED-4DB2-BD59-A6C34878D82A}">
                    <a16:rowId xmlns:a16="http://schemas.microsoft.com/office/drawing/2014/main" val="362019242"/>
                  </a:ext>
                </a:extLst>
              </a:tr>
              <a:tr h="826896">
                <a:tc>
                  <a:txBody>
                    <a:bodyPr/>
                    <a:lstStyle/>
                    <a:p>
                      <a:pPr algn="ctr"/>
                      <a:r>
                        <a:rPr lang="en-IN" sz="2400" dirty="0"/>
                        <a:t>Massive IT Project</a:t>
                      </a:r>
                    </a:p>
                    <a:p>
                      <a:pPr algn="ctr"/>
                      <a:r>
                        <a:rPr lang="en-IN" sz="2400" dirty="0"/>
                        <a:t>(Think Big, Start Big)</a:t>
                      </a:r>
                    </a:p>
                  </a:txBody>
                  <a:tcPr/>
                </a:tc>
                <a:tc>
                  <a:txBody>
                    <a:bodyPr/>
                    <a:lstStyle/>
                    <a:p>
                      <a:pPr algn="ctr"/>
                      <a:r>
                        <a:rPr lang="en-IN" sz="2400" dirty="0"/>
                        <a:t>Incremental program with</a:t>
                      </a:r>
                    </a:p>
                    <a:p>
                      <a:pPr algn="ctr"/>
                      <a:r>
                        <a:rPr lang="en-IN" sz="2400" dirty="0"/>
                        <a:t>engagement from Lines of Business</a:t>
                      </a:r>
                    </a:p>
                  </a:txBody>
                  <a:tcPr/>
                </a:tc>
                <a:extLst>
                  <a:ext uri="{0D108BD9-81ED-4DB2-BD59-A6C34878D82A}">
                    <a16:rowId xmlns:a16="http://schemas.microsoft.com/office/drawing/2014/main" val="2074341625"/>
                  </a:ext>
                </a:extLst>
              </a:tr>
              <a:tr h="1181280">
                <a:tc>
                  <a:txBody>
                    <a:bodyPr/>
                    <a:lstStyle/>
                    <a:p>
                      <a:pPr algn="ctr"/>
                      <a:r>
                        <a:rPr lang="en-IN" sz="2400" dirty="0"/>
                        <a:t>MDM &amp; integration</a:t>
                      </a:r>
                    </a:p>
                    <a:p>
                      <a:pPr algn="ctr"/>
                      <a:r>
                        <a:rPr lang="en-IN" sz="2400" dirty="0"/>
                        <a:t>as separate disciplines</a:t>
                      </a:r>
                    </a:p>
                    <a:p>
                      <a:pPr algn="ctr"/>
                      <a:r>
                        <a:rPr lang="en-IN" sz="2400" dirty="0"/>
                        <a:t>(Start Small, Stay Small)</a:t>
                      </a:r>
                    </a:p>
                  </a:txBody>
                  <a:tcPr/>
                </a:tc>
                <a:tc>
                  <a:txBody>
                    <a:bodyPr/>
                    <a:lstStyle/>
                    <a:p>
                      <a:pPr algn="ctr"/>
                      <a:r>
                        <a:rPr lang="en-IN" sz="2400" dirty="0"/>
                        <a:t>Total data integration capability for</a:t>
                      </a:r>
                    </a:p>
                    <a:p>
                      <a:pPr algn="ctr"/>
                      <a:r>
                        <a:rPr lang="en-IN" sz="2400" dirty="0"/>
                        <a:t>current and future needs</a:t>
                      </a:r>
                    </a:p>
                  </a:txBody>
                  <a:tcPr/>
                </a:tc>
                <a:extLst>
                  <a:ext uri="{0D108BD9-81ED-4DB2-BD59-A6C34878D82A}">
                    <a16:rowId xmlns:a16="http://schemas.microsoft.com/office/drawing/2014/main" val="1397843602"/>
                  </a:ext>
                </a:extLst>
              </a:tr>
              <a:tr h="826896">
                <a:tc>
                  <a:txBody>
                    <a:bodyPr/>
                    <a:lstStyle/>
                    <a:p>
                      <a:pPr algn="ctr"/>
                      <a:r>
                        <a:rPr lang="en-IN" sz="2400" dirty="0"/>
                        <a:t>A standalone application</a:t>
                      </a:r>
                    </a:p>
                    <a:p>
                      <a:pPr algn="ctr"/>
                      <a:r>
                        <a:rPr lang="en-IN" sz="2400" dirty="0"/>
                        <a:t>(Siloed Approach)</a:t>
                      </a:r>
                    </a:p>
                  </a:txBody>
                  <a:tcPr/>
                </a:tc>
                <a:tc>
                  <a:txBody>
                    <a:bodyPr/>
                    <a:lstStyle/>
                    <a:p>
                      <a:pPr algn="ctr"/>
                      <a:r>
                        <a:rPr lang="en-IN" sz="2400" dirty="0"/>
                        <a:t>A real time platform to operationalize</a:t>
                      </a:r>
                    </a:p>
                    <a:p>
                      <a:pPr algn="ctr"/>
                      <a:r>
                        <a:rPr lang="en-IN" sz="2400" dirty="0"/>
                        <a:t>the master data</a:t>
                      </a:r>
                    </a:p>
                  </a:txBody>
                  <a:tcPr/>
                </a:tc>
                <a:extLst>
                  <a:ext uri="{0D108BD9-81ED-4DB2-BD59-A6C34878D82A}">
                    <a16:rowId xmlns:a16="http://schemas.microsoft.com/office/drawing/2014/main" val="1604114396"/>
                  </a:ext>
                </a:extLst>
              </a:tr>
              <a:tr h="1535664">
                <a:tc>
                  <a:txBody>
                    <a:bodyPr/>
                    <a:lstStyle/>
                    <a:p>
                      <a:pPr algn="ctr"/>
                      <a:r>
                        <a:rPr lang="en-IN" sz="2400" dirty="0"/>
                        <a:t>Golden record is only based on</a:t>
                      </a:r>
                    </a:p>
                    <a:p>
                      <a:pPr algn="ctr"/>
                      <a:r>
                        <a:rPr lang="en-IN" sz="2400" dirty="0"/>
                        <a:t>systems of record like CRM</a:t>
                      </a:r>
                    </a:p>
                    <a:p>
                      <a:pPr algn="ctr"/>
                      <a:r>
                        <a:rPr lang="en-IN" sz="2400" dirty="0"/>
                        <a:t>(Soon to be Outdated)</a:t>
                      </a:r>
                    </a:p>
                  </a:txBody>
                  <a:tcPr/>
                </a:tc>
                <a:tc>
                  <a:txBody>
                    <a:bodyPr/>
                    <a:lstStyle/>
                    <a:p>
                      <a:pPr algn="ctr"/>
                      <a:r>
                        <a:rPr lang="en-IN" sz="2400" dirty="0"/>
                        <a:t>There will always be new sources of</a:t>
                      </a:r>
                    </a:p>
                    <a:p>
                      <a:pPr algn="ctr"/>
                      <a:r>
                        <a:rPr lang="en-IN" sz="2400" dirty="0"/>
                        <a:t>data to give you a better 360 view of</a:t>
                      </a:r>
                    </a:p>
                    <a:p>
                      <a:pPr algn="ctr"/>
                      <a:r>
                        <a:rPr lang="en-IN" sz="2400" dirty="0"/>
                        <a:t>customer--- social, mobile,</a:t>
                      </a:r>
                    </a:p>
                    <a:p>
                      <a:pPr algn="ctr"/>
                      <a:r>
                        <a:rPr lang="en-IN" sz="2400" dirty="0"/>
                        <a:t>clickstreams….</a:t>
                      </a:r>
                    </a:p>
                  </a:txBody>
                  <a:tcPr/>
                </a:tc>
                <a:extLst>
                  <a:ext uri="{0D108BD9-81ED-4DB2-BD59-A6C34878D82A}">
                    <a16:rowId xmlns:a16="http://schemas.microsoft.com/office/drawing/2014/main" val="1514680705"/>
                  </a:ext>
                </a:extLst>
              </a:tr>
            </a:tbl>
          </a:graphicData>
        </a:graphic>
      </p:graphicFrame>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Some misconceptions on MDM</a:t>
            </a:r>
          </a:p>
        </p:txBody>
      </p:sp>
    </p:spTree>
    <p:extLst>
      <p:ext uri="{BB962C8B-B14F-4D97-AF65-F5344CB8AC3E}">
        <p14:creationId xmlns:p14="http://schemas.microsoft.com/office/powerpoint/2010/main" val="750983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8287958" cy="4966349"/>
          </a:xfrm>
        </p:spPr>
        <p:txBody>
          <a:bodyPr>
            <a:normAutofit/>
          </a:bodyPr>
          <a:lstStyle/>
          <a:p>
            <a:r>
              <a:rPr lang="en-US" dirty="0"/>
              <a:t>It stores diagram used to conveniently describe business models and embed them with ETL</a:t>
            </a:r>
          </a:p>
          <a:p>
            <a:endParaRPr lang="en-US" dirty="0"/>
          </a:p>
          <a:p>
            <a:r>
              <a:rPr lang="en-US" dirty="0"/>
              <a:t>It offers a small set of drawing capabilities in UML-fashion</a:t>
            </a:r>
          </a:p>
          <a:p>
            <a:endParaRPr lang="en-US" dirty="0"/>
          </a:p>
          <a:p>
            <a:r>
              <a:rPr lang="en-US" dirty="0"/>
              <a:t>Not widely used, but proven to be useful to quickly sketch-up transformation goals and for auto-documenting ETL design </a:t>
            </a:r>
          </a:p>
          <a:p>
            <a:pPr lvl="1"/>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Metadata – Business Model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6158" y="710596"/>
            <a:ext cx="2800350" cy="5962650"/>
          </a:xfrm>
          <a:prstGeom prst="rect">
            <a:avLst/>
          </a:prstGeom>
        </p:spPr>
      </p:pic>
      <p:sp>
        <p:nvSpPr>
          <p:cNvPr id="4" name="Right Arrow 3"/>
          <p:cNvSpPr/>
          <p:nvPr/>
        </p:nvSpPr>
        <p:spPr>
          <a:xfrm>
            <a:off x="8345510" y="895082"/>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3381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sz="6000" dirty="0"/>
            </a:br>
            <a:r>
              <a:rPr lang="en-US" sz="6000" dirty="0"/>
              <a:t>What is new in </a:t>
            </a:r>
            <a:r>
              <a:rPr lang="en-US" sz="6000" dirty="0" err="1"/>
              <a:t>Talend</a:t>
            </a:r>
            <a:r>
              <a:rPr lang="en-US" sz="6000" dirty="0"/>
              <a:t> 6???</a:t>
            </a: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endPar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ndParaRPr>
          </a:p>
        </p:txBody>
      </p:sp>
    </p:spTree>
    <p:extLst>
      <p:ext uri="{BB962C8B-B14F-4D97-AF65-F5344CB8AC3E}">
        <p14:creationId xmlns:p14="http://schemas.microsoft.com/office/powerpoint/2010/main" val="391841772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258955"/>
            <a:ext cx="10211873" cy="5103208"/>
          </a:xfrm>
        </p:spPr>
        <p:txBody>
          <a:bodyPr>
            <a:normAutofit/>
          </a:bodyPr>
          <a:lstStyle/>
          <a:p>
            <a:r>
              <a:rPr lang="en-US" sz="2000" dirty="0"/>
              <a:t>Data-driven companies are constantly challenged to process more data at a faster pace. Using day or week-old data to make business decisions is no longer an option. Customers and shareholders expect you to operate in real-time.</a:t>
            </a:r>
          </a:p>
          <a:p>
            <a:r>
              <a:rPr lang="en-US" sz="2000" dirty="0" err="1"/>
              <a:t>Talend</a:t>
            </a:r>
            <a:r>
              <a:rPr lang="en-US" sz="2000" dirty="0"/>
              <a:t> 6 introduces pioneering innovations unleashing the power of </a:t>
            </a:r>
            <a:r>
              <a:rPr lang="en-US" sz="2000" b="1" dirty="0"/>
              <a:t>Apache Spark for real-time big data integration</a:t>
            </a:r>
            <a:r>
              <a:rPr lang="en-US" sz="2000" dirty="0"/>
              <a:t>. We are proud to announce the following new capabilities providing you unprecedented power to get the most from all your data:</a:t>
            </a:r>
          </a:p>
          <a:p>
            <a:pPr marL="0" indent="0">
              <a:buNone/>
            </a:pPr>
            <a:endParaRPr lang="en-US" sz="20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Why Data cleansing…</a:t>
            </a:r>
          </a:p>
        </p:txBody>
      </p:sp>
      <p:pic>
        <p:nvPicPr>
          <p:cNvPr id="2" name="Picture 1"/>
          <p:cNvPicPr>
            <a:picLocks noChangeAspect="1"/>
          </p:cNvPicPr>
          <p:nvPr/>
        </p:nvPicPr>
        <p:blipFill>
          <a:blip r:embed="rId2"/>
          <a:stretch>
            <a:fillRect/>
          </a:stretch>
        </p:blipFill>
        <p:spPr>
          <a:xfrm>
            <a:off x="1338797" y="3361788"/>
            <a:ext cx="9210675" cy="3000375"/>
          </a:xfrm>
          <a:prstGeom prst="rect">
            <a:avLst/>
          </a:prstGeom>
        </p:spPr>
      </p:pic>
    </p:spTree>
    <p:extLst>
      <p:ext uri="{BB962C8B-B14F-4D97-AF65-F5344CB8AC3E}">
        <p14:creationId xmlns:p14="http://schemas.microsoft.com/office/powerpoint/2010/main" val="29162108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first data integration platform on Spark</a:t>
            </a:r>
          </a:p>
        </p:txBody>
      </p:sp>
      <p:sp>
        <p:nvSpPr>
          <p:cNvPr id="3" name="Content Placeholder 2"/>
          <p:cNvSpPr>
            <a:spLocks noGrp="1"/>
          </p:cNvSpPr>
          <p:nvPr>
            <p:ph idx="1"/>
          </p:nvPr>
        </p:nvSpPr>
        <p:spPr/>
        <p:txBody>
          <a:bodyPr>
            <a:noAutofit/>
          </a:bodyPr>
          <a:lstStyle/>
          <a:p>
            <a:r>
              <a:rPr lang="en-US" sz="2000" dirty="0"/>
              <a:t>Visually develop jobs that run 100% on Spark with a 10X developer productivity gain over hand-coding</a:t>
            </a:r>
          </a:p>
          <a:p>
            <a:endParaRPr lang="en-US" sz="2000" dirty="0"/>
          </a:p>
          <a:p>
            <a:r>
              <a:rPr lang="en-US" sz="2000" dirty="0"/>
              <a:t>Spark simplified using 100 drag-and-drop Spark components for </a:t>
            </a:r>
            <a:r>
              <a:rPr lang="en-US" sz="2000" dirty="0" err="1"/>
              <a:t>Hadoop</a:t>
            </a:r>
            <a:r>
              <a:rPr lang="en-US" sz="2000" dirty="0"/>
              <a:t>/HDFS, Cloud </a:t>
            </a:r>
            <a:r>
              <a:rPr lang="en-US" sz="2000" dirty="0" err="1"/>
              <a:t>SaaS</a:t>
            </a:r>
            <a:r>
              <a:rPr lang="en-US" sz="2000" dirty="0"/>
              <a:t> and Storage, Messaging Services, </a:t>
            </a:r>
            <a:r>
              <a:rPr lang="en-US" sz="2000" dirty="0" err="1"/>
              <a:t>IoT</a:t>
            </a:r>
            <a:r>
              <a:rPr lang="en-US" sz="2000" dirty="0"/>
              <a:t>, Databases and </a:t>
            </a:r>
            <a:r>
              <a:rPr lang="en-US" sz="2000" dirty="0" err="1"/>
              <a:t>NoSQL</a:t>
            </a:r>
            <a:r>
              <a:rPr lang="en-US" sz="2000" dirty="0"/>
              <a:t>, Transformations and Machine Learning.</a:t>
            </a:r>
          </a:p>
          <a:p>
            <a:pPr marL="0" indent="0">
              <a:buNone/>
            </a:pPr>
            <a:endParaRPr lang="en-US" sz="2000" dirty="0"/>
          </a:p>
          <a:p>
            <a:r>
              <a:rPr lang="en-US" sz="2000" dirty="0"/>
              <a:t>Provides in-memory analytics and machine learning components speeding decisions and allowing you to analyze streaming data in-memory over a defined window of time</a:t>
            </a:r>
          </a:p>
          <a:p>
            <a:endParaRPr lang="en-US" sz="2000" dirty="0"/>
          </a:p>
          <a:p>
            <a:r>
              <a:rPr lang="en-US" sz="2000" dirty="0"/>
              <a:t>Easily convert </a:t>
            </a:r>
            <a:r>
              <a:rPr lang="en-US" sz="2000" dirty="0" err="1"/>
              <a:t>Talend</a:t>
            </a:r>
            <a:r>
              <a:rPr lang="en-US" sz="2000" dirty="0"/>
              <a:t> </a:t>
            </a:r>
            <a:r>
              <a:rPr lang="en-US" sz="2000" dirty="0" err="1"/>
              <a:t>MapReduce</a:t>
            </a:r>
            <a:r>
              <a:rPr lang="en-US" sz="2000" dirty="0"/>
              <a:t> jobs to Spark with the click of a button, future proofing your integration investments</a:t>
            </a:r>
          </a:p>
          <a:p>
            <a:pPr marL="0" indent="0">
              <a:buNone/>
            </a:pPr>
            <a:endParaRPr lang="en-US" sz="2000" dirty="0"/>
          </a:p>
        </p:txBody>
      </p:sp>
    </p:spTree>
    <p:extLst>
      <p:ext uri="{BB962C8B-B14F-4D97-AF65-F5344CB8AC3E}">
        <p14:creationId xmlns:p14="http://schemas.microsoft.com/office/powerpoint/2010/main" val="37612489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Platform for the Internet of Things</a:t>
            </a:r>
          </a:p>
        </p:txBody>
      </p:sp>
      <p:sp>
        <p:nvSpPr>
          <p:cNvPr id="3" name="Content Placeholder 2"/>
          <p:cNvSpPr>
            <a:spLocks noGrp="1"/>
          </p:cNvSpPr>
          <p:nvPr>
            <p:ph idx="1"/>
          </p:nvPr>
        </p:nvSpPr>
        <p:spPr>
          <a:xfrm>
            <a:off x="1120000" y="1825625"/>
            <a:ext cx="10123256" cy="2643344"/>
          </a:xfrm>
        </p:spPr>
        <p:txBody>
          <a:bodyPr>
            <a:noAutofit/>
          </a:bodyPr>
          <a:lstStyle/>
          <a:p>
            <a:pPr marL="0" indent="0">
              <a:buNone/>
            </a:pPr>
            <a:r>
              <a:rPr lang="en-US" sz="2400" dirty="0" err="1"/>
              <a:t>Talend</a:t>
            </a:r>
            <a:r>
              <a:rPr lang="en-US" sz="2400" dirty="0"/>
              <a:t> provides the first end-to-end integration platform to reliably capture and deliver millions of events per second then instantly ingest, process and deliver insight to real-time applications and fast </a:t>
            </a:r>
            <a:r>
              <a:rPr lang="en-US" sz="2400" dirty="0" err="1"/>
              <a:t>NoSQL</a:t>
            </a:r>
            <a:r>
              <a:rPr lang="en-US" sz="2400" dirty="0"/>
              <a:t> data stores.</a:t>
            </a:r>
          </a:p>
          <a:p>
            <a:pPr marL="0" indent="0">
              <a:buNone/>
            </a:pPr>
            <a:endParaRPr lang="en-US" sz="2400" dirty="0"/>
          </a:p>
          <a:p>
            <a:r>
              <a:rPr lang="en-US" sz="2400" dirty="0"/>
              <a:t>Reliably captures and delivers millions of events per second</a:t>
            </a:r>
          </a:p>
          <a:p>
            <a:pPr lvl="1"/>
            <a:r>
              <a:rPr lang="en-US" sz="2000" dirty="0"/>
              <a:t>Seamless integration with Apache Kafka, Amazon Kinesis, Apache Flume</a:t>
            </a:r>
          </a:p>
          <a:p>
            <a:pPr lvl="1"/>
            <a:r>
              <a:rPr lang="en-US" sz="2000" dirty="0"/>
              <a:t>Support for AMQP, MQTT through </a:t>
            </a:r>
            <a:r>
              <a:rPr lang="en-US" sz="2000" dirty="0" err="1"/>
              <a:t>Talend</a:t>
            </a:r>
            <a:r>
              <a:rPr lang="en-US" sz="2000" dirty="0"/>
              <a:t> ESB</a:t>
            </a:r>
          </a:p>
          <a:p>
            <a:pPr lvl="1"/>
            <a:endParaRPr lang="en-US" sz="2000" dirty="0"/>
          </a:p>
          <a:p>
            <a:r>
              <a:rPr lang="en-US" sz="2400" dirty="0"/>
              <a:t>High-scale ingestion, machine learning and real-time analytics through Spark</a:t>
            </a:r>
          </a:p>
          <a:p>
            <a:endParaRPr lang="en-US" sz="2400" dirty="0"/>
          </a:p>
          <a:p>
            <a:r>
              <a:rPr lang="en-US" sz="2400" dirty="0"/>
              <a:t>Integrate </a:t>
            </a:r>
            <a:r>
              <a:rPr lang="en-US" sz="2400" dirty="0" err="1"/>
              <a:t>Hadoop</a:t>
            </a:r>
            <a:r>
              <a:rPr lang="en-US" sz="2400" dirty="0"/>
              <a:t> or </a:t>
            </a:r>
            <a:r>
              <a:rPr lang="en-US" sz="2400" dirty="0" err="1"/>
              <a:t>NoSQL</a:t>
            </a:r>
            <a:r>
              <a:rPr lang="en-US" sz="2400" dirty="0"/>
              <a:t>, on-premises on in the cloud</a:t>
            </a:r>
          </a:p>
          <a:p>
            <a:pPr marL="0" indent="0">
              <a:buNone/>
            </a:pPr>
            <a:endParaRPr lang="en-US" sz="1800" dirty="0"/>
          </a:p>
        </p:txBody>
      </p:sp>
    </p:spTree>
    <p:extLst>
      <p:ext uri="{BB962C8B-B14F-4D97-AF65-F5344CB8AC3E}">
        <p14:creationId xmlns:p14="http://schemas.microsoft.com/office/powerpoint/2010/main" val="41302485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Built-in Lambda Architecture</a:t>
            </a:r>
          </a:p>
        </p:txBody>
      </p:sp>
      <p:sp>
        <p:nvSpPr>
          <p:cNvPr id="3" name="Content Placeholder 2"/>
          <p:cNvSpPr>
            <a:spLocks noGrp="1"/>
          </p:cNvSpPr>
          <p:nvPr>
            <p:ph idx="1"/>
          </p:nvPr>
        </p:nvSpPr>
        <p:spPr/>
        <p:txBody>
          <a:bodyPr>
            <a:noAutofit/>
          </a:bodyPr>
          <a:lstStyle/>
          <a:p>
            <a:r>
              <a:rPr lang="en-US" sz="2400" dirty="0" err="1"/>
              <a:t>Talend</a:t>
            </a:r>
            <a:r>
              <a:rPr lang="en-US" sz="2400" dirty="0"/>
              <a:t> 6 provides a comprehensive built-in Lambda Architecture giving you incredible agility to build intelligent data applications that seize opportunities and stop threats as they occur. A Lambda Architecture balances latency and throughput by combining comprehensive batch data (batch layer) with real-time stream processing (speed layer) into data sources for querying (serving layer).</a:t>
            </a:r>
          </a:p>
          <a:p>
            <a:r>
              <a:rPr lang="en-US" sz="2400" dirty="0"/>
              <a:t>A single solution to address bulk/batch, real-time, streaming and </a:t>
            </a:r>
            <a:r>
              <a:rPr lang="en-US" sz="2400" dirty="0" err="1"/>
              <a:t>IoT</a:t>
            </a:r>
            <a:r>
              <a:rPr lang="en-US" sz="2400" dirty="0"/>
              <a:t> data</a:t>
            </a:r>
          </a:p>
          <a:p>
            <a:endParaRPr lang="en-US" sz="2400" dirty="0"/>
          </a:p>
          <a:p>
            <a:r>
              <a:rPr lang="en-US" sz="2400" dirty="0"/>
              <a:t>Provides Fast Data access through </a:t>
            </a:r>
            <a:r>
              <a:rPr lang="en-US" sz="2400" dirty="0" err="1"/>
              <a:t>NoSQL</a:t>
            </a:r>
            <a:endParaRPr lang="en-US" sz="2400" dirty="0"/>
          </a:p>
          <a:p>
            <a:endParaRPr lang="en-US" sz="2400" dirty="0"/>
          </a:p>
          <a:p>
            <a:r>
              <a:rPr lang="en-US" sz="2400" dirty="0"/>
              <a:t>One tool for </a:t>
            </a:r>
            <a:r>
              <a:rPr lang="en-US" sz="2400" dirty="0" err="1"/>
              <a:t>Hadoop</a:t>
            </a:r>
            <a:r>
              <a:rPr lang="en-US" sz="2400" dirty="0"/>
              <a:t>, Spark, traditional ETL/ELT and </a:t>
            </a:r>
            <a:r>
              <a:rPr lang="en-US" sz="2400" dirty="0" err="1"/>
              <a:t>NoSQL</a:t>
            </a:r>
            <a:r>
              <a:rPr lang="en-US" sz="2400" dirty="0"/>
              <a:t> integration</a:t>
            </a:r>
          </a:p>
        </p:txBody>
      </p:sp>
    </p:spTree>
    <p:extLst>
      <p:ext uri="{BB962C8B-B14F-4D97-AF65-F5344CB8AC3E}">
        <p14:creationId xmlns:p14="http://schemas.microsoft.com/office/powerpoint/2010/main" val="257301420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Makes data smarter and more secure</a:t>
            </a:r>
          </a:p>
        </p:txBody>
      </p:sp>
      <p:sp>
        <p:nvSpPr>
          <p:cNvPr id="3" name="Content Placeholder 2"/>
          <p:cNvSpPr>
            <a:spLocks noGrp="1"/>
          </p:cNvSpPr>
          <p:nvPr>
            <p:ph idx="1"/>
          </p:nvPr>
        </p:nvSpPr>
        <p:spPr/>
        <p:txBody>
          <a:bodyPr>
            <a:noAutofit/>
          </a:bodyPr>
          <a:lstStyle/>
          <a:p>
            <a:r>
              <a:rPr lang="en-US" sz="2000" dirty="0"/>
              <a:t>Better understand your raw data, enrich their formats so that they can be easily connected and shared, and protect your most sensitive data through data masking.</a:t>
            </a:r>
          </a:p>
          <a:p>
            <a:r>
              <a:rPr lang="en-US" sz="2000" dirty="0"/>
              <a:t>New data masking components obfuscates and secures personal data as it is shared throughout the enterprise, protecting against abuse or breaches while addressing compliance and privacy mandates.</a:t>
            </a:r>
          </a:p>
          <a:p>
            <a:r>
              <a:rPr lang="en-US" sz="2000" dirty="0"/>
              <a:t>HDFS file profiling streamlines the process of turning unstructured big data into structured data.</a:t>
            </a:r>
          </a:p>
          <a:p>
            <a:r>
              <a:rPr lang="en-US" sz="2000" dirty="0"/>
              <a:t>Interactive profiling allows data preview with auto-sampling to discover the content and apply the best profiling patterns.</a:t>
            </a:r>
          </a:p>
          <a:p>
            <a:r>
              <a:rPr lang="en-US" sz="2000" dirty="0" err="1"/>
              <a:t>Cloudera</a:t>
            </a:r>
            <a:r>
              <a:rPr lang="en-US" sz="2000" dirty="0"/>
              <a:t> </a:t>
            </a:r>
            <a:r>
              <a:rPr lang="en-US" sz="2000" b="1" dirty="0"/>
              <a:t>Navigator</a:t>
            </a:r>
            <a:r>
              <a:rPr lang="en-US" sz="2000" dirty="0"/>
              <a:t> can trace data lineage for </a:t>
            </a:r>
            <a:r>
              <a:rPr lang="en-US" sz="2000" dirty="0" err="1"/>
              <a:t>MapReduce</a:t>
            </a:r>
            <a:r>
              <a:rPr lang="en-US" sz="2000" dirty="0"/>
              <a:t>.</a:t>
            </a:r>
          </a:p>
          <a:p>
            <a:r>
              <a:rPr lang="en-US" sz="2000" dirty="0"/>
              <a:t>New email validation component with advanced syntax checking, together with address validation in the cloud, turn contact data into trusted sources of customer information.</a:t>
            </a:r>
          </a:p>
          <a:p>
            <a:endParaRPr lang="en-US" sz="2000" dirty="0"/>
          </a:p>
        </p:txBody>
      </p:sp>
    </p:spTree>
    <p:extLst>
      <p:ext uri="{BB962C8B-B14F-4D97-AF65-F5344CB8AC3E}">
        <p14:creationId xmlns:p14="http://schemas.microsoft.com/office/powerpoint/2010/main" val="3397005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t>Extends your integration reach</a:t>
            </a:r>
          </a:p>
        </p:txBody>
      </p:sp>
      <p:sp>
        <p:nvSpPr>
          <p:cNvPr id="3" name="Content Placeholder 2"/>
          <p:cNvSpPr>
            <a:spLocks noGrp="1"/>
          </p:cNvSpPr>
          <p:nvPr>
            <p:ph idx="1"/>
          </p:nvPr>
        </p:nvSpPr>
        <p:spPr>
          <a:xfrm>
            <a:off x="1120000" y="1519707"/>
            <a:ext cx="10233800" cy="4657256"/>
          </a:xfrm>
        </p:spPr>
        <p:txBody>
          <a:bodyPr>
            <a:noAutofit/>
          </a:bodyPr>
          <a:lstStyle/>
          <a:p>
            <a:pPr marL="0" indent="0">
              <a:buNone/>
            </a:pPr>
            <a:r>
              <a:rPr lang="en-US" sz="2000" dirty="0" err="1"/>
              <a:t>Talend</a:t>
            </a:r>
            <a:r>
              <a:rPr lang="en-US" sz="2000" dirty="0"/>
              <a:t> continues to add and update its extensive list of over 900 enterprise application components and connectors. Also, </a:t>
            </a:r>
            <a:r>
              <a:rPr lang="en-US" sz="2000" dirty="0" err="1"/>
              <a:t>Talend</a:t>
            </a:r>
            <a:r>
              <a:rPr lang="en-US" sz="2000" dirty="0"/>
              <a:t> now supports Java 8 and Eclipse 4.4 providing access to their latest features.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u="sng" dirty="0"/>
              <a:t>New and Enhanced </a:t>
            </a:r>
            <a:r>
              <a:rPr lang="en-US" sz="2000" u="sng" dirty="0" err="1"/>
              <a:t>Hadoop</a:t>
            </a:r>
            <a:r>
              <a:rPr lang="en-US" sz="2000" u="sng" dirty="0"/>
              <a:t> and </a:t>
            </a:r>
            <a:r>
              <a:rPr lang="en-US" sz="2000" u="sng" dirty="0" err="1"/>
              <a:t>NoSQL</a:t>
            </a:r>
            <a:r>
              <a:rPr lang="en-US" sz="2000" u="sng" dirty="0"/>
              <a:t> Platforms</a:t>
            </a:r>
          </a:p>
          <a:p>
            <a:pPr marL="0" indent="0">
              <a:buNone/>
            </a:pPr>
            <a:r>
              <a:rPr lang="en-US" sz="2000" b="1" dirty="0"/>
              <a:t>Cassandra 2.1.6 | Neo4J 2.1 | </a:t>
            </a:r>
            <a:r>
              <a:rPr lang="en-US" sz="2000" b="1" dirty="0" err="1"/>
              <a:t>MongoDB</a:t>
            </a:r>
            <a:r>
              <a:rPr lang="en-US" sz="2000" b="1" dirty="0"/>
              <a:t> 3.0 | </a:t>
            </a:r>
            <a:r>
              <a:rPr lang="en-US" sz="2000" b="1" dirty="0" err="1"/>
              <a:t>Cloudera</a:t>
            </a:r>
            <a:r>
              <a:rPr lang="en-US" sz="2000" b="1" dirty="0"/>
              <a:t>: 5.4 | </a:t>
            </a:r>
            <a:r>
              <a:rPr lang="en-US" sz="2000" b="1" dirty="0" err="1"/>
              <a:t>Hortonworks</a:t>
            </a:r>
            <a:r>
              <a:rPr lang="en-US" sz="2000" b="1" dirty="0"/>
              <a:t>: 2.2 | </a:t>
            </a:r>
            <a:r>
              <a:rPr lang="en-US" sz="2000" b="1" dirty="0" err="1"/>
              <a:t>MapR</a:t>
            </a:r>
            <a:r>
              <a:rPr lang="en-US" sz="2000" b="1" dirty="0"/>
              <a:t>: 4.1 | Pivotal: 2.0.1 | </a:t>
            </a:r>
            <a:r>
              <a:rPr lang="en-US" sz="2000" b="1" dirty="0" err="1"/>
              <a:t>Hadoop</a:t>
            </a:r>
            <a:r>
              <a:rPr lang="en-US" sz="2000" b="1" dirty="0"/>
              <a:t> 2.4 | Spark 1.3</a:t>
            </a:r>
          </a:p>
          <a:p>
            <a:pPr marL="0" indent="0">
              <a:buNone/>
            </a:pPr>
            <a:r>
              <a:rPr lang="en-US" sz="2000" u="sng" dirty="0"/>
              <a:t>New and Updated Components</a:t>
            </a:r>
          </a:p>
          <a:p>
            <a:pPr marL="0" indent="0">
              <a:buNone/>
            </a:pPr>
            <a:r>
              <a:rPr lang="en-US" sz="2000" b="1" dirty="0"/>
              <a:t>Microsoft CRM 2013, 2015 | AWS </a:t>
            </a:r>
            <a:r>
              <a:rPr lang="en-US" sz="2000" b="1" dirty="0" err="1"/>
              <a:t>DynamoDB</a:t>
            </a:r>
            <a:r>
              <a:rPr lang="en-US" sz="2000" b="1" dirty="0"/>
              <a:t> | </a:t>
            </a:r>
            <a:r>
              <a:rPr lang="en-US" sz="2000" b="1" dirty="0" err="1"/>
              <a:t>MarketoOracle</a:t>
            </a:r>
            <a:r>
              <a:rPr lang="en-US" sz="2000" b="1" dirty="0"/>
              <a:t> 12 | MySQL 5.6 | </a:t>
            </a:r>
            <a:r>
              <a:rPr lang="en-US" sz="2000" b="1" dirty="0" err="1"/>
              <a:t>MariaDB</a:t>
            </a:r>
            <a:r>
              <a:rPr lang="en-US" sz="2000" b="1" dirty="0"/>
              <a:t> 10 | DB2 v10.5 | Microsoft SQL 2014 | </a:t>
            </a:r>
            <a:r>
              <a:rPr lang="en-US" sz="2000" b="1" dirty="0" err="1"/>
              <a:t>Postgres</a:t>
            </a:r>
            <a:r>
              <a:rPr lang="en-US" sz="2000" b="1" dirty="0"/>
              <a:t> 9.4 | Teradata 15 | </a:t>
            </a:r>
            <a:r>
              <a:rPr lang="en-US" sz="2000" b="1" dirty="0" err="1"/>
              <a:t>Vertica</a:t>
            </a:r>
            <a:r>
              <a:rPr lang="en-US" sz="2000" b="1" dirty="0"/>
              <a:t> 7.1 | </a:t>
            </a:r>
            <a:r>
              <a:rPr lang="en-US" sz="2000" b="1" dirty="0" err="1"/>
              <a:t>Netezza</a:t>
            </a:r>
            <a:r>
              <a:rPr lang="en-US" sz="2000" b="1" dirty="0"/>
              <a:t> 7.x | Cassandra (support of CQL 3)</a:t>
            </a:r>
          </a:p>
          <a:p>
            <a:endParaRPr lang="en-US" sz="2000" dirty="0"/>
          </a:p>
          <a:p>
            <a:pPr marL="0" indent="0">
              <a:buNone/>
            </a:pPr>
            <a:endParaRPr lang="en-US" sz="2000" dirty="0"/>
          </a:p>
          <a:p>
            <a:pPr marL="0" indent="0">
              <a:buNone/>
            </a:pPr>
            <a:br>
              <a:rPr lang="en-US" sz="2000" dirty="0"/>
            </a:br>
            <a:endParaRPr lang="en-US" sz="2000" dirty="0"/>
          </a:p>
        </p:txBody>
      </p:sp>
      <p:pic>
        <p:nvPicPr>
          <p:cNvPr id="2050" name="Picture 2" descr="https://www.talend.com/sites/default/files/talend-6-logo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977" y="2419618"/>
            <a:ext cx="869632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255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8287958" cy="4966349"/>
          </a:xfrm>
        </p:spPr>
        <p:txBody>
          <a:bodyPr>
            <a:normAutofit lnSpcReduction="10000"/>
          </a:bodyPr>
          <a:lstStyle/>
          <a:p>
            <a:r>
              <a:rPr lang="en-US" dirty="0"/>
              <a:t>Heart of the TIS repository, the</a:t>
            </a:r>
            <a:r>
              <a:rPr lang="en-US" b="1" dirty="0"/>
              <a:t> jobs</a:t>
            </a:r>
            <a:r>
              <a:rPr lang="en-US" dirty="0"/>
              <a:t> themselves </a:t>
            </a:r>
          </a:p>
          <a:p>
            <a:endParaRPr lang="en-US" dirty="0"/>
          </a:p>
          <a:p>
            <a:r>
              <a:rPr lang="en-US" dirty="0"/>
              <a:t>It stores all the metadata required for graphically describing the jobs</a:t>
            </a:r>
          </a:p>
          <a:p>
            <a:pPr lvl="1"/>
            <a:r>
              <a:rPr lang="en-US" dirty="0"/>
              <a:t>Components used</a:t>
            </a:r>
          </a:p>
          <a:p>
            <a:pPr lvl="1"/>
            <a:r>
              <a:rPr lang="en-US" dirty="0"/>
              <a:t>Connectors</a:t>
            </a:r>
          </a:p>
          <a:p>
            <a:pPr lvl="1"/>
            <a:r>
              <a:rPr lang="en-US" dirty="0"/>
              <a:t>Signals</a:t>
            </a:r>
          </a:p>
          <a:p>
            <a:pPr lvl="1"/>
            <a:r>
              <a:rPr lang="en-US" dirty="0"/>
              <a:t>Parameters</a:t>
            </a:r>
          </a:p>
          <a:p>
            <a:pPr lvl="1"/>
            <a:r>
              <a:rPr lang="en-US" dirty="0"/>
              <a:t>Etc.</a:t>
            </a:r>
          </a:p>
          <a:p>
            <a:pPr lvl="1"/>
            <a:endParaRPr lang="en-US" dirty="0"/>
          </a:p>
          <a:p>
            <a:r>
              <a:rPr lang="en-US" dirty="0"/>
              <a:t>You can(rather you should!!!) organize them in a tree manner for better clarity</a:t>
            </a:r>
          </a:p>
          <a:p>
            <a:pPr lvl="1"/>
            <a:endParaRPr lang="en-US" dirty="0"/>
          </a:p>
          <a:p>
            <a:pPr lvl="1"/>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Metadata – Job Designs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6158" y="710596"/>
            <a:ext cx="2800350" cy="5962650"/>
          </a:xfrm>
          <a:prstGeom prst="rect">
            <a:avLst/>
          </a:prstGeom>
        </p:spPr>
      </p:pic>
      <p:sp>
        <p:nvSpPr>
          <p:cNvPr id="6" name="Right Arrow 5"/>
          <p:cNvSpPr/>
          <p:nvPr/>
        </p:nvSpPr>
        <p:spPr>
          <a:xfrm>
            <a:off x="8358389" y="1210614"/>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540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8287958" cy="4966349"/>
          </a:xfrm>
        </p:spPr>
        <p:txBody>
          <a:bodyPr>
            <a:normAutofit/>
          </a:bodyPr>
          <a:lstStyle/>
          <a:p>
            <a:r>
              <a:rPr lang="en-US" dirty="0"/>
              <a:t>It stores context groups which are parameters sets that can be used by any job in current project </a:t>
            </a:r>
          </a:p>
          <a:p>
            <a:endParaRPr lang="en-US" dirty="0"/>
          </a:p>
          <a:p>
            <a:r>
              <a:rPr lang="en-US" dirty="0"/>
              <a:t>A group is a set of initialized java variables of one of the allowed types in global scope</a:t>
            </a:r>
          </a:p>
          <a:p>
            <a:endParaRPr lang="en-US" dirty="0"/>
          </a:p>
          <a:p>
            <a:r>
              <a:rPr lang="en-US" dirty="0"/>
              <a:t>Note – Groups are for presentation only; there is not limitation on how many or how to use context variables in jobs</a:t>
            </a:r>
          </a:p>
          <a:p>
            <a:pPr lvl="1"/>
            <a:endParaRPr lang="en-US" dirty="0"/>
          </a:p>
          <a:p>
            <a:pPr lvl="1"/>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Metadata - Contexts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6158" y="710596"/>
            <a:ext cx="2800350" cy="5962650"/>
          </a:xfrm>
          <a:prstGeom prst="rect">
            <a:avLst/>
          </a:prstGeom>
        </p:spPr>
      </p:pic>
      <p:sp>
        <p:nvSpPr>
          <p:cNvPr id="6" name="Right Arrow 5"/>
          <p:cNvSpPr/>
          <p:nvPr/>
        </p:nvSpPr>
        <p:spPr>
          <a:xfrm>
            <a:off x="8332631" y="2279560"/>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219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746975"/>
            <a:ext cx="3932237" cy="795270"/>
          </a:xfrm>
        </p:spPr>
        <p:txBody>
          <a:bodyPr>
            <a:normAutofit/>
          </a:bodyPr>
          <a:lstStyle/>
          <a:p>
            <a:r>
              <a:rPr lang="en-US" sz="4400" dirty="0"/>
              <a:t>Day 1 Agenda</a:t>
            </a:r>
          </a:p>
        </p:txBody>
      </p:sp>
      <p:sp>
        <p:nvSpPr>
          <p:cNvPr id="6" name="Text Placeholder 5"/>
          <p:cNvSpPr>
            <a:spLocks noGrp="1"/>
          </p:cNvSpPr>
          <p:nvPr>
            <p:ph type="body" sz="half" idx="2"/>
          </p:nvPr>
        </p:nvSpPr>
        <p:spPr>
          <a:xfrm>
            <a:off x="839787" y="1542245"/>
            <a:ext cx="8639063" cy="4326743"/>
          </a:xfrm>
        </p:spPr>
        <p:txBody>
          <a:bodyPr>
            <a:normAutofit fontScale="92500" lnSpcReduction="20000"/>
          </a:bodyPr>
          <a:lstStyle/>
          <a:p>
            <a:pPr marL="285750" indent="-285750">
              <a:buFont typeface="Arial" panose="020B0604020202020204" pitchFamily="34" charset="0"/>
              <a:buChar char="•"/>
            </a:pPr>
            <a:r>
              <a:rPr lang="en-US" sz="3200" dirty="0"/>
              <a:t>Introduction </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err="1"/>
              <a:t>Talend</a:t>
            </a:r>
            <a:r>
              <a:rPr lang="en-US" sz="3200" dirty="0"/>
              <a:t> Environment </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err="1"/>
              <a:t>Talend</a:t>
            </a:r>
            <a:r>
              <a:rPr lang="en-US" sz="3200" dirty="0"/>
              <a:t> Jobs Designing   </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Working with files and databases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Transformations &amp; Orchestration Components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173166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1000"/>
                                        <p:tgtEl>
                                          <p:spTgt spid="6">
                                            <p:txEl>
                                              <p:pRg st="4" end="4"/>
                                            </p:txEl>
                                          </p:spTgt>
                                        </p:tgtEl>
                                      </p:cBhvr>
                                    </p:animEffect>
                                    <p:anim calcmode="lin" valueType="num">
                                      <p:cBhvr>
                                        <p:cTn id="1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1000"/>
                                        <p:tgtEl>
                                          <p:spTgt spid="6">
                                            <p:txEl>
                                              <p:pRg st="6" end="6"/>
                                            </p:txEl>
                                          </p:spTgt>
                                        </p:tgtEl>
                                      </p:cBhvr>
                                    </p:animEffect>
                                    <p:anim calcmode="lin" valueType="num">
                                      <p:cBhvr>
                                        <p:cTn id="2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1000"/>
                                        <p:tgtEl>
                                          <p:spTgt spid="6">
                                            <p:txEl>
                                              <p:pRg st="8" end="8"/>
                                            </p:txEl>
                                          </p:spTgt>
                                        </p:tgtEl>
                                      </p:cBhvr>
                                    </p:animEffect>
                                    <p:anim calcmode="lin" valueType="num">
                                      <p:cBhvr>
                                        <p:cTn id="2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8287958" cy="4966349"/>
          </a:xfrm>
        </p:spPr>
        <p:txBody>
          <a:bodyPr>
            <a:normAutofit/>
          </a:bodyPr>
          <a:lstStyle/>
          <a:p>
            <a:r>
              <a:rPr lang="en-US" dirty="0"/>
              <a:t>It stores routines written in Java; </a:t>
            </a:r>
          </a:p>
          <a:p>
            <a:endParaRPr lang="en-US" dirty="0"/>
          </a:p>
          <a:p>
            <a:r>
              <a:rPr lang="en-US" dirty="0"/>
              <a:t>These routines are typically a set of static methods inside a class</a:t>
            </a:r>
          </a:p>
          <a:p>
            <a:endParaRPr lang="en-US" dirty="0"/>
          </a:p>
          <a:p>
            <a:r>
              <a:rPr lang="en-US" dirty="0"/>
              <a:t>Consider using Maven and </a:t>
            </a:r>
            <a:r>
              <a:rPr lang="en-US" dirty="0" err="1"/>
              <a:t>git</a:t>
            </a:r>
            <a:r>
              <a:rPr lang="en-US" dirty="0"/>
              <a:t> while creating a routine for better reliability </a:t>
            </a:r>
          </a:p>
          <a:p>
            <a:pPr marL="0" indent="0">
              <a:buNone/>
            </a:pPr>
            <a:r>
              <a:rPr lang="en-US" dirty="0">
                <a:hlinkClick r:id="rId2"/>
              </a:rPr>
              <a:t>https://github.com/theclue/talend-routine-collection</a:t>
            </a:r>
            <a:endParaRPr lang="en-US" dirty="0"/>
          </a:p>
          <a:p>
            <a:pPr lvl="1"/>
            <a:endParaRPr lang="en-US" dirty="0"/>
          </a:p>
          <a:p>
            <a:pPr marL="457200" lvl="1" indent="0">
              <a:buNone/>
            </a:pP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Metadata - Code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6158" y="710596"/>
            <a:ext cx="2800350" cy="5962650"/>
          </a:xfrm>
          <a:prstGeom prst="rect">
            <a:avLst/>
          </a:prstGeom>
        </p:spPr>
      </p:pic>
      <p:sp>
        <p:nvSpPr>
          <p:cNvPr id="6" name="Right Arrow 5"/>
          <p:cNvSpPr/>
          <p:nvPr/>
        </p:nvSpPr>
        <p:spPr>
          <a:xfrm>
            <a:off x="8435663" y="2768958"/>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249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46220"/>
            <a:ext cx="8287958" cy="4966349"/>
          </a:xfrm>
        </p:spPr>
        <p:txBody>
          <a:bodyPr>
            <a:normAutofit/>
          </a:bodyPr>
          <a:lstStyle/>
          <a:p>
            <a:r>
              <a:rPr lang="en-US" dirty="0"/>
              <a:t>It stores a heterogeneous set of reusable, atomic elements for jobs</a:t>
            </a:r>
          </a:p>
          <a:p>
            <a:endParaRPr lang="en-US" dirty="0"/>
          </a:p>
          <a:p>
            <a:r>
              <a:rPr lang="en-US" dirty="0"/>
              <a:t>They include database parameters and credentials, external files schema, web service interface, business applications connections, etc.</a:t>
            </a:r>
          </a:p>
          <a:p>
            <a:pPr marL="0" indent="0">
              <a:buNone/>
            </a:pPr>
            <a:endParaRPr lang="en-US" dirty="0"/>
          </a:p>
          <a:p>
            <a:pPr lvl="1"/>
            <a:endParaRPr lang="en-US" dirty="0"/>
          </a:p>
          <a:p>
            <a:pPr lvl="1"/>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Metadata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6158" y="710596"/>
            <a:ext cx="2800350" cy="5962650"/>
          </a:xfrm>
          <a:prstGeom prst="rect">
            <a:avLst/>
          </a:prstGeom>
        </p:spPr>
      </p:pic>
      <p:sp>
        <p:nvSpPr>
          <p:cNvPr id="6" name="Right Arrow 5"/>
          <p:cNvSpPr/>
          <p:nvPr/>
        </p:nvSpPr>
        <p:spPr>
          <a:xfrm>
            <a:off x="8384147" y="3129567"/>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971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Anatomy of  </a:t>
            </a:r>
            <a:r>
              <a:rPr lang="en-US" sz="6000" dirty="0" err="1"/>
              <a:t>Talend</a:t>
            </a:r>
            <a:r>
              <a:rPr lang="en-US" sz="6000" dirty="0"/>
              <a:t>  Job</a:t>
            </a: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endPar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ndParaRPr>
          </a:p>
        </p:txBody>
      </p:sp>
    </p:spTree>
    <p:extLst>
      <p:ext uri="{BB962C8B-B14F-4D97-AF65-F5344CB8AC3E}">
        <p14:creationId xmlns:p14="http://schemas.microsoft.com/office/powerpoint/2010/main" val="85680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r>
              <a:rPr lang="en-US" sz="2400" dirty="0"/>
              <a:t>A </a:t>
            </a:r>
            <a:r>
              <a:rPr lang="en-US" sz="2400" b="1" dirty="0"/>
              <a:t>Job </a:t>
            </a:r>
            <a:r>
              <a:rPr lang="en-US" sz="2400" dirty="0"/>
              <a:t>visual set of components graphically connected using different connections</a:t>
            </a:r>
          </a:p>
          <a:p>
            <a:r>
              <a:rPr lang="en-US" sz="2400" dirty="0"/>
              <a:t>From visual canvas and the connection topology, TIS in turn generates java code </a:t>
            </a:r>
          </a:p>
          <a:p>
            <a:r>
              <a:rPr lang="en-US" sz="2400" dirty="0"/>
              <a:t>This code is procedural by design and not really object oriented </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endPar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ndParaRPr>
          </a:p>
        </p:txBody>
      </p:sp>
      <p:pic>
        <p:nvPicPr>
          <p:cNvPr id="4" name="Picture 3"/>
          <p:cNvPicPr>
            <a:picLocks noChangeAspect="1"/>
          </p:cNvPicPr>
          <p:nvPr/>
        </p:nvPicPr>
        <p:blipFill>
          <a:blip r:embed="rId2"/>
          <a:stretch>
            <a:fillRect/>
          </a:stretch>
        </p:blipFill>
        <p:spPr>
          <a:xfrm>
            <a:off x="1638367" y="2884867"/>
            <a:ext cx="3448789" cy="3691340"/>
          </a:xfrm>
          <a:prstGeom prst="rect">
            <a:avLst/>
          </a:prstGeom>
        </p:spPr>
      </p:pic>
      <p:pic>
        <p:nvPicPr>
          <p:cNvPr id="6" name="Picture 5"/>
          <p:cNvPicPr>
            <a:picLocks noChangeAspect="1"/>
          </p:cNvPicPr>
          <p:nvPr/>
        </p:nvPicPr>
        <p:blipFill>
          <a:blip r:embed="rId3"/>
          <a:stretch>
            <a:fillRect/>
          </a:stretch>
        </p:blipFill>
        <p:spPr>
          <a:xfrm>
            <a:off x="5087156" y="2884867"/>
            <a:ext cx="4893971" cy="3680809"/>
          </a:xfrm>
          <a:prstGeom prst="rect">
            <a:avLst/>
          </a:prstGeom>
        </p:spPr>
      </p:pic>
      <p:sp>
        <p:nvSpPr>
          <p:cNvPr id="7" name="Title 1"/>
          <p:cNvSpPr txBox="1">
            <a:spLocks/>
          </p:cNvSpPr>
          <p:nvPr/>
        </p:nvSpPr>
        <p:spPr>
          <a:xfrm>
            <a:off x="990600" y="5175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Definition of Job</a:t>
            </a:r>
          </a:p>
        </p:txBody>
      </p:sp>
    </p:spTree>
    <p:extLst>
      <p:ext uri="{BB962C8B-B14F-4D97-AF65-F5344CB8AC3E}">
        <p14:creationId xmlns:p14="http://schemas.microsoft.com/office/powerpoint/2010/main" val="2613749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lstStyle/>
          <a:p>
            <a:pPr marL="0" indent="0">
              <a:buNone/>
            </a:pPr>
            <a:r>
              <a:rPr lang="en-US" b="1" dirty="0"/>
              <a:t>Main</a:t>
            </a:r>
          </a:p>
          <a:p>
            <a:r>
              <a:rPr lang="en-US" dirty="0"/>
              <a:t>The main connection in a job dictate the data flow </a:t>
            </a:r>
          </a:p>
          <a:p>
            <a:r>
              <a:rPr lang="en-US" dirty="0"/>
              <a:t>They carry on vectors of data ( one vector per row/</a:t>
            </a:r>
            <a:r>
              <a:rPr lang="en-US" dirty="0" err="1"/>
              <a:t>tupple</a:t>
            </a:r>
            <a:r>
              <a:rPr lang="en-US" dirty="0"/>
              <a:t>)</a:t>
            </a:r>
          </a:p>
          <a:p>
            <a:r>
              <a:rPr lang="en-US" dirty="0"/>
              <a:t>When the connection is split, the order dictates who’s come first. You may change it in contextual menu</a:t>
            </a:r>
          </a:p>
          <a:p>
            <a:pPr marL="0" indent="0">
              <a:buNone/>
            </a:pPr>
            <a:r>
              <a:rPr lang="en-US" b="1" dirty="0"/>
              <a:t>Lookup</a:t>
            </a:r>
          </a:p>
          <a:p>
            <a:r>
              <a:rPr lang="en-US" dirty="0"/>
              <a:t>Lookup connections, as the name suggests, make data available for fast-lookup</a:t>
            </a:r>
          </a:p>
          <a:p>
            <a:r>
              <a:rPr lang="en-US" dirty="0"/>
              <a:t>Typically, lookup data vendors are stored in-memory during job processing</a:t>
            </a:r>
          </a:p>
          <a:p>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Connections</a:t>
            </a:r>
          </a:p>
        </p:txBody>
      </p:sp>
    </p:spTree>
    <p:extLst>
      <p:ext uri="{BB962C8B-B14F-4D97-AF65-F5344CB8AC3E}">
        <p14:creationId xmlns:p14="http://schemas.microsoft.com/office/powerpoint/2010/main" val="2959436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lstStyle/>
          <a:p>
            <a:pPr marL="0" indent="0">
              <a:buNone/>
            </a:pPr>
            <a:r>
              <a:rPr lang="en-US" b="1" dirty="0"/>
              <a:t>ROWS</a:t>
            </a:r>
          </a:p>
          <a:p>
            <a:r>
              <a:rPr lang="en-US" b="1" dirty="0"/>
              <a:t>Rows </a:t>
            </a:r>
            <a:r>
              <a:rPr lang="en-US" dirty="0"/>
              <a:t>are connections that carry on data, one tuple at a time</a:t>
            </a:r>
          </a:p>
          <a:p>
            <a:r>
              <a:rPr lang="en-US" dirty="0"/>
              <a:t>Their content is defined by schema</a:t>
            </a:r>
          </a:p>
          <a:p>
            <a:r>
              <a:rPr lang="en-US" dirty="0"/>
              <a:t>They are used to connect components</a:t>
            </a:r>
          </a:p>
          <a:p>
            <a:r>
              <a:rPr lang="en-US" dirty="0"/>
              <a:t>Components connected this way are part of same </a:t>
            </a:r>
            <a:r>
              <a:rPr lang="en-US" dirty="0" err="1"/>
              <a:t>subjob</a:t>
            </a:r>
            <a:endParaRPr lang="en-US" dirty="0"/>
          </a:p>
          <a:p>
            <a:r>
              <a:rPr lang="en-US" dirty="0"/>
              <a:t>Examples</a:t>
            </a:r>
          </a:p>
          <a:p>
            <a:pPr lvl="1"/>
            <a:r>
              <a:rPr lang="en-US" dirty="0"/>
              <a:t>Main</a:t>
            </a:r>
          </a:p>
          <a:p>
            <a:pPr lvl="1"/>
            <a:r>
              <a:rPr lang="en-US" dirty="0"/>
              <a:t>Lookup</a:t>
            </a:r>
          </a:p>
          <a:p>
            <a:pPr lvl="1"/>
            <a:r>
              <a:rPr lang="en-US" dirty="0"/>
              <a:t>Filter</a:t>
            </a:r>
          </a:p>
          <a:p>
            <a:pPr lvl="1"/>
            <a:r>
              <a:rPr lang="en-US" dirty="0"/>
              <a:t>Merge</a:t>
            </a:r>
          </a:p>
          <a:p>
            <a:pPr lvl="1"/>
            <a:endParaRPr lang="en-US" b="1"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Signals and Data Connections…</a:t>
            </a:r>
          </a:p>
        </p:txBody>
      </p:sp>
    </p:spTree>
    <p:extLst>
      <p:ext uri="{BB962C8B-B14F-4D97-AF65-F5344CB8AC3E}">
        <p14:creationId xmlns:p14="http://schemas.microsoft.com/office/powerpoint/2010/main" val="3251819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5"/>
            <a:ext cx="10515600" cy="2483174"/>
          </a:xfrm>
        </p:spPr>
        <p:txBody>
          <a:bodyPr>
            <a:normAutofit fontScale="92500" lnSpcReduction="10000"/>
          </a:bodyPr>
          <a:lstStyle/>
          <a:p>
            <a:pPr marL="0" indent="0">
              <a:buNone/>
            </a:pPr>
            <a:r>
              <a:rPr lang="en-US" b="1" dirty="0"/>
              <a:t>SCHEMA</a:t>
            </a:r>
          </a:p>
          <a:p>
            <a:r>
              <a:rPr lang="en-US" dirty="0"/>
              <a:t>Is an important inner concept of TIS design</a:t>
            </a:r>
          </a:p>
          <a:p>
            <a:r>
              <a:rPr lang="en-US" dirty="0"/>
              <a:t>Each row connection must have non-null schema declaration which defines the dimensionality of the vector of data ingoing and outgoing to/from a given component</a:t>
            </a:r>
          </a:p>
          <a:p>
            <a:r>
              <a:rPr lang="en-US" dirty="0"/>
              <a:t>Several primitive java types are supported by TIS</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16" y="3552120"/>
            <a:ext cx="8138375" cy="3201943"/>
          </a:xfrm>
          <a:prstGeom prst="rect">
            <a:avLst/>
          </a:prstGeom>
        </p:spPr>
      </p:pic>
    </p:spTree>
    <p:extLst>
      <p:ext uri="{BB962C8B-B14F-4D97-AF65-F5344CB8AC3E}">
        <p14:creationId xmlns:p14="http://schemas.microsoft.com/office/powerpoint/2010/main" val="1730891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5"/>
            <a:ext cx="10515600" cy="3099984"/>
          </a:xfrm>
        </p:spPr>
        <p:txBody>
          <a:bodyPr>
            <a:normAutofit lnSpcReduction="10000"/>
          </a:bodyPr>
          <a:lstStyle/>
          <a:p>
            <a:pPr marL="0" indent="0">
              <a:buNone/>
            </a:pPr>
            <a:r>
              <a:rPr lang="en-US" b="1" dirty="0"/>
              <a:t>TRIGGERS</a:t>
            </a:r>
          </a:p>
          <a:p>
            <a:pPr marL="0" indent="0">
              <a:buNone/>
            </a:pPr>
            <a:r>
              <a:rPr lang="en-US" dirty="0"/>
              <a:t>As name suggest, don’t carry data, but are actually signals. There are two types of it – </a:t>
            </a:r>
          </a:p>
          <a:p>
            <a:pPr marL="0" indent="0">
              <a:buNone/>
            </a:pPr>
            <a:r>
              <a:rPr lang="en-US" b="1" u="sng" dirty="0"/>
              <a:t>Sub Job Triggers</a:t>
            </a:r>
          </a:p>
          <a:p>
            <a:pPr marL="0" indent="0">
              <a:buNone/>
            </a:pPr>
            <a:r>
              <a:rPr lang="en-US" dirty="0"/>
              <a:t>They are used to connect the starting points of </a:t>
            </a:r>
            <a:r>
              <a:rPr lang="en-US" dirty="0" err="1"/>
              <a:t>subjobs</a:t>
            </a:r>
            <a:r>
              <a:rPr lang="en-US" dirty="0"/>
              <a:t>. When connected this way, </a:t>
            </a:r>
            <a:r>
              <a:rPr lang="en-US" dirty="0" err="1"/>
              <a:t>subjobs</a:t>
            </a:r>
            <a:r>
              <a:rPr lang="en-US" dirty="0"/>
              <a:t> will execute sequentially, forcing an execution order.</a:t>
            </a:r>
          </a:p>
          <a:p>
            <a:pPr marL="0" indent="0">
              <a:buNone/>
            </a:pPr>
            <a:endParaRPr lang="en-US" dirty="0"/>
          </a:p>
          <a:p>
            <a:pPr marL="0" indent="0">
              <a:buNone/>
            </a:pPr>
            <a:endParaRPr lang="en-US" b="1"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a:t>
            </a:r>
          </a:p>
        </p:txBody>
      </p:sp>
      <p:pic>
        <p:nvPicPr>
          <p:cNvPr id="2" name="Picture 1"/>
          <p:cNvPicPr>
            <a:picLocks noChangeAspect="1"/>
          </p:cNvPicPr>
          <p:nvPr/>
        </p:nvPicPr>
        <p:blipFill>
          <a:blip r:embed="rId2"/>
          <a:stretch>
            <a:fillRect/>
          </a:stretch>
        </p:blipFill>
        <p:spPr>
          <a:xfrm>
            <a:off x="2049284" y="4001505"/>
            <a:ext cx="7056080" cy="2431491"/>
          </a:xfrm>
          <a:prstGeom prst="rect">
            <a:avLst/>
          </a:prstGeom>
        </p:spPr>
      </p:pic>
    </p:spTree>
    <p:extLst>
      <p:ext uri="{BB962C8B-B14F-4D97-AF65-F5344CB8AC3E}">
        <p14:creationId xmlns:p14="http://schemas.microsoft.com/office/powerpoint/2010/main" val="395904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lstStyle/>
          <a:p>
            <a:pPr marL="0" indent="0">
              <a:buNone/>
            </a:pPr>
            <a:r>
              <a:rPr lang="en-US" b="1" u="sng" dirty="0"/>
              <a:t>Run If Trigger</a:t>
            </a:r>
          </a:p>
          <a:p>
            <a:pPr marL="0" indent="0">
              <a:buNone/>
            </a:pPr>
            <a:r>
              <a:rPr lang="en-US" dirty="0"/>
              <a:t>Is a special type of trigger that is fired only if the embedded expression is evaluated to true. </a:t>
            </a:r>
          </a:p>
          <a:p>
            <a:pPr marL="0" indent="0">
              <a:buNone/>
            </a:pPr>
            <a:r>
              <a:rPr lang="en-US" dirty="0"/>
              <a:t>The expression must be written in Java and have a Boolean outcome</a:t>
            </a:r>
          </a:p>
          <a:p>
            <a:pPr marL="0" indent="0">
              <a:buNone/>
            </a:pPr>
            <a:endParaRPr lang="en-US" dirty="0"/>
          </a:p>
          <a:p>
            <a:pPr marL="0" indent="0">
              <a:buNone/>
            </a:pPr>
            <a:r>
              <a:rPr lang="en-US" b="1" u="sng" dirty="0"/>
              <a:t>Iterators</a:t>
            </a:r>
          </a:p>
          <a:p>
            <a:pPr marL="0" indent="0">
              <a:buNone/>
            </a:pPr>
            <a:r>
              <a:rPr lang="en-US" dirty="0"/>
              <a:t>They stand in the middle between Data connections and triggers. They don’t carry on data like rows – they are more like triggers which are fired once for each incoming row. </a:t>
            </a:r>
          </a:p>
          <a:p>
            <a:pPr marL="0" indent="0">
              <a:buNone/>
            </a:pPr>
            <a:r>
              <a:rPr lang="en-US" dirty="0"/>
              <a:t>They originate from standard components like row connections </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a:t>
            </a:r>
          </a:p>
        </p:txBody>
      </p:sp>
    </p:spTree>
    <p:extLst>
      <p:ext uri="{BB962C8B-B14F-4D97-AF65-F5344CB8AC3E}">
        <p14:creationId xmlns:p14="http://schemas.microsoft.com/office/powerpoint/2010/main" val="329646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36372"/>
            <a:ext cx="10515600" cy="4966349"/>
          </a:xfrm>
        </p:spPr>
        <p:txBody>
          <a:bodyPr>
            <a:normAutofit fontScale="92500" lnSpcReduction="10000"/>
          </a:bodyPr>
          <a:lstStyle/>
          <a:p>
            <a:r>
              <a:rPr lang="en-US" dirty="0"/>
              <a:t>The Global Map holds parameters defined at runtime. These parameters live in a pure Java space</a:t>
            </a:r>
          </a:p>
          <a:p>
            <a:endParaRPr lang="en-US" dirty="0"/>
          </a:p>
          <a:p>
            <a:r>
              <a:rPr lang="en-US" dirty="0"/>
              <a:t>It’s a key-value map used to store generic objects:</a:t>
            </a:r>
          </a:p>
          <a:p>
            <a:pPr lvl="1"/>
            <a:r>
              <a:rPr lang="en-US" b="1" i="1" dirty="0" err="1"/>
              <a:t>globalMap.put</a:t>
            </a:r>
            <a:r>
              <a:rPr lang="en-US" b="1" i="1" dirty="0"/>
              <a:t>(“Key”, Object)</a:t>
            </a:r>
            <a:r>
              <a:rPr lang="en-US" dirty="0"/>
              <a:t> to store an object</a:t>
            </a:r>
          </a:p>
          <a:p>
            <a:pPr lvl="1"/>
            <a:r>
              <a:rPr lang="en-US" b="1" i="1" dirty="0" err="1"/>
              <a:t>globalMap.get</a:t>
            </a:r>
            <a:r>
              <a:rPr lang="en-US" b="1" i="1" dirty="0"/>
              <a:t>(“key”) </a:t>
            </a:r>
            <a:r>
              <a:rPr lang="en-US" dirty="0"/>
              <a:t>to get an object</a:t>
            </a:r>
          </a:p>
          <a:p>
            <a:endParaRPr lang="en-US" b="1" i="1" dirty="0"/>
          </a:p>
          <a:p>
            <a:r>
              <a:rPr lang="en-US" dirty="0"/>
              <a:t>Since it’s an &lt;Object&gt; java map, you must explicitly cast to proper type when getting back the object</a:t>
            </a:r>
          </a:p>
          <a:p>
            <a:endParaRPr lang="en-US" dirty="0"/>
          </a:p>
          <a:p>
            <a:r>
              <a:rPr lang="en-US" dirty="0"/>
              <a:t>Its proven very handy when used in </a:t>
            </a:r>
            <a:r>
              <a:rPr lang="en-US" dirty="0" err="1"/>
              <a:t>conjuction</a:t>
            </a:r>
            <a:r>
              <a:rPr lang="en-US" dirty="0"/>
              <a:t> with Iterators, as they cannot carry data alone</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The Global Map</a:t>
            </a:r>
          </a:p>
        </p:txBody>
      </p:sp>
    </p:spTree>
    <p:extLst>
      <p:ext uri="{BB962C8B-B14F-4D97-AF65-F5344CB8AC3E}">
        <p14:creationId xmlns:p14="http://schemas.microsoft.com/office/powerpoint/2010/main" val="102836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120000" y="1442434"/>
            <a:ext cx="10233800" cy="4734529"/>
          </a:xfrm>
        </p:spPr>
        <p:txBody>
          <a:bodyPr>
            <a:normAutofit fontScale="85000" lnSpcReduction="20000"/>
          </a:bodyPr>
          <a:lstStyle/>
          <a:p>
            <a:r>
              <a:rPr lang="en-US" dirty="0" err="1"/>
              <a:t>Talend</a:t>
            </a:r>
            <a:r>
              <a:rPr lang="en-US" dirty="0"/>
              <a:t> was founded in 2005 by </a:t>
            </a:r>
            <a:r>
              <a:rPr lang="en-US" b="1" dirty="0"/>
              <a:t>Bertrand </a:t>
            </a:r>
            <a:r>
              <a:rPr lang="en-US" b="1" dirty="0" err="1"/>
              <a:t>Diard</a:t>
            </a:r>
            <a:r>
              <a:rPr lang="en-US" dirty="0"/>
              <a:t> and </a:t>
            </a:r>
            <a:r>
              <a:rPr lang="en-US" b="1" dirty="0" err="1"/>
              <a:t>Fabrice</a:t>
            </a:r>
            <a:r>
              <a:rPr lang="en-US" b="1" dirty="0"/>
              <a:t> </a:t>
            </a:r>
            <a:r>
              <a:rPr lang="en-US" b="1" dirty="0" err="1"/>
              <a:t>Bonan</a:t>
            </a:r>
            <a:r>
              <a:rPr lang="en-US" dirty="0"/>
              <a:t>. It was the first commercial open source vendor of data integration software.</a:t>
            </a:r>
          </a:p>
          <a:p>
            <a:endParaRPr lang="en-US" dirty="0"/>
          </a:p>
          <a:p>
            <a:r>
              <a:rPr lang="en-US" dirty="0" err="1"/>
              <a:t>Talend</a:t>
            </a:r>
            <a:r>
              <a:rPr lang="en-US" dirty="0"/>
              <a:t> is an open source software vendor that provides </a:t>
            </a:r>
          </a:p>
          <a:p>
            <a:pPr lvl="1"/>
            <a:r>
              <a:rPr lang="en-US" dirty="0"/>
              <a:t>Data integration</a:t>
            </a:r>
          </a:p>
          <a:p>
            <a:pPr lvl="1"/>
            <a:r>
              <a:rPr lang="en-US" dirty="0"/>
              <a:t>Data management</a:t>
            </a:r>
          </a:p>
          <a:p>
            <a:pPr lvl="1"/>
            <a:r>
              <a:rPr lang="en-US" dirty="0"/>
              <a:t>Enterprise application integration</a:t>
            </a:r>
          </a:p>
          <a:p>
            <a:pPr lvl="1"/>
            <a:r>
              <a:rPr lang="en-US" dirty="0"/>
              <a:t>Big data software and services. </a:t>
            </a:r>
          </a:p>
          <a:p>
            <a:pPr marL="457200" lvl="1" indent="0">
              <a:buNone/>
            </a:pPr>
            <a:endParaRPr lang="en-US" dirty="0"/>
          </a:p>
          <a:p>
            <a:r>
              <a:rPr lang="en-US" dirty="0"/>
              <a:t>Headquartered in Redwood city, California, </a:t>
            </a:r>
            <a:r>
              <a:rPr lang="en-US" dirty="0" err="1"/>
              <a:t>Talend</a:t>
            </a:r>
            <a:r>
              <a:rPr lang="en-US" dirty="0"/>
              <a:t> has offices in North America, Europe and Asia, and an international network of technical and service partners.</a:t>
            </a:r>
          </a:p>
          <a:p>
            <a:endParaRPr lang="en-US" dirty="0"/>
          </a:p>
          <a:p>
            <a:r>
              <a:rPr lang="en-US" dirty="0"/>
              <a:t>It has 400 employees in 14 offices in 7 countries</a:t>
            </a:r>
          </a:p>
        </p:txBody>
      </p:sp>
    </p:spTree>
    <p:extLst>
      <p:ext uri="{BB962C8B-B14F-4D97-AF65-F5344CB8AC3E}">
        <p14:creationId xmlns:p14="http://schemas.microsoft.com/office/powerpoint/2010/main" val="853880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6721699" cy="4966349"/>
          </a:xfrm>
        </p:spPr>
        <p:txBody>
          <a:bodyPr>
            <a:normAutofit fontScale="92500"/>
          </a:bodyPr>
          <a:lstStyle/>
          <a:p>
            <a:pPr marL="0" indent="0">
              <a:buNone/>
            </a:pPr>
            <a:r>
              <a:rPr lang="en-US" dirty="0" err="1"/>
              <a:t>Talend</a:t>
            </a:r>
            <a:r>
              <a:rPr lang="en-US" dirty="0"/>
              <a:t> offers components to connect with variety of file formats…</a:t>
            </a:r>
          </a:p>
          <a:p>
            <a:pPr marL="0" indent="0">
              <a:buNone/>
            </a:pPr>
            <a:r>
              <a:rPr lang="en-US" dirty="0"/>
              <a:t>These components are used for input and output from / to local files</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Under file management – complete set of copy, delete, archive, directory listing is available</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Working with files</a:t>
            </a:r>
          </a:p>
        </p:txBody>
      </p:sp>
      <p:graphicFrame>
        <p:nvGraphicFramePr>
          <p:cNvPr id="4" name="Table 3"/>
          <p:cNvGraphicFramePr>
            <a:graphicFrameLocks noGrp="1"/>
          </p:cNvGraphicFramePr>
          <p:nvPr>
            <p:extLst>
              <p:ext uri="{D42A27DB-BD31-4B8C-83A1-F6EECF244321}">
                <p14:modId xmlns:p14="http://schemas.microsoft.com/office/powerpoint/2010/main" val="1160259328"/>
              </p:ext>
            </p:extLst>
          </p:nvPr>
        </p:nvGraphicFramePr>
        <p:xfrm>
          <a:off x="837125" y="2871988"/>
          <a:ext cx="6722774" cy="2206062"/>
        </p:xfrm>
        <a:graphic>
          <a:graphicData uri="http://schemas.openxmlformats.org/drawingml/2006/table">
            <a:tbl>
              <a:tblPr firstRow="1" bandRow="1">
                <a:tableStyleId>{5C22544A-7EE6-4342-B048-85BDC9FD1C3A}</a:tableStyleId>
              </a:tblPr>
              <a:tblGrid>
                <a:gridCol w="3361387">
                  <a:extLst>
                    <a:ext uri="{9D8B030D-6E8A-4147-A177-3AD203B41FA5}">
                      <a16:colId xmlns:a16="http://schemas.microsoft.com/office/drawing/2014/main" val="20000"/>
                    </a:ext>
                  </a:extLst>
                </a:gridCol>
                <a:gridCol w="3361387">
                  <a:extLst>
                    <a:ext uri="{9D8B030D-6E8A-4147-A177-3AD203B41FA5}">
                      <a16:colId xmlns:a16="http://schemas.microsoft.com/office/drawing/2014/main" val="20001"/>
                    </a:ext>
                  </a:extLst>
                </a:gridCol>
              </a:tblGrid>
              <a:tr h="34137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69594">
                <a:tc>
                  <a:txBody>
                    <a:bodyPr/>
                    <a:lstStyle/>
                    <a:p>
                      <a:r>
                        <a:rPr lang="en-US" dirty="0"/>
                        <a:t>1)</a:t>
                      </a:r>
                      <a:r>
                        <a:rPr lang="en-US" baseline="0" dirty="0"/>
                        <a:t> </a:t>
                      </a:r>
                      <a:r>
                        <a:rPr lang="en-US" dirty="0"/>
                        <a:t>Apache log</a:t>
                      </a:r>
                    </a:p>
                  </a:txBody>
                  <a:tcPr/>
                </a:tc>
                <a:tc>
                  <a:txBody>
                    <a:bodyPr/>
                    <a:lstStyle/>
                    <a:p>
                      <a:r>
                        <a:rPr lang="en-US" dirty="0"/>
                        <a:t>6) </a:t>
                      </a:r>
                      <a:r>
                        <a:rPr lang="en-US" dirty="0" err="1"/>
                        <a:t>Json</a:t>
                      </a:r>
                      <a:endParaRPr lang="en-US" dirty="0"/>
                    </a:p>
                  </a:txBody>
                  <a:tcPr/>
                </a:tc>
                <a:extLst>
                  <a:ext uri="{0D108BD9-81ED-4DB2-BD59-A6C34878D82A}">
                    <a16:rowId xmlns:a16="http://schemas.microsoft.com/office/drawing/2014/main" val="10001"/>
                  </a:ext>
                </a:extLst>
              </a:tr>
              <a:tr h="369594">
                <a:tc>
                  <a:txBody>
                    <a:bodyPr/>
                    <a:lstStyle/>
                    <a:p>
                      <a:r>
                        <a:rPr lang="en-US" dirty="0"/>
                        <a:t>2)</a:t>
                      </a:r>
                      <a:r>
                        <a:rPr lang="en-US" baseline="0" dirty="0"/>
                        <a:t> Delimited</a:t>
                      </a:r>
                    </a:p>
                  </a:txBody>
                  <a:tcPr/>
                </a:tc>
                <a:tc>
                  <a:txBody>
                    <a:bodyPr/>
                    <a:lstStyle/>
                    <a:p>
                      <a:r>
                        <a:rPr lang="en-US" dirty="0"/>
                        <a:t>7) </a:t>
                      </a:r>
                      <a:r>
                        <a:rPr lang="en-US" dirty="0" err="1"/>
                        <a:t>Multischema</a:t>
                      </a:r>
                      <a:r>
                        <a:rPr lang="en-US" dirty="0"/>
                        <a:t> delimited</a:t>
                      </a:r>
                    </a:p>
                  </a:txBody>
                  <a:tcPr/>
                </a:tc>
                <a:extLst>
                  <a:ext uri="{0D108BD9-81ED-4DB2-BD59-A6C34878D82A}">
                    <a16:rowId xmlns:a16="http://schemas.microsoft.com/office/drawing/2014/main" val="10002"/>
                  </a:ext>
                </a:extLst>
              </a:tr>
              <a:tr h="369594">
                <a:tc>
                  <a:txBody>
                    <a:bodyPr/>
                    <a:lstStyle/>
                    <a:p>
                      <a:r>
                        <a:rPr lang="en-US" dirty="0"/>
                        <a:t>3) Excel</a:t>
                      </a:r>
                    </a:p>
                  </a:txBody>
                  <a:tcPr/>
                </a:tc>
                <a:tc>
                  <a:txBody>
                    <a:bodyPr/>
                    <a:lstStyle/>
                    <a:p>
                      <a:r>
                        <a:rPr lang="en-US" dirty="0"/>
                        <a:t>8) LDIF</a:t>
                      </a:r>
                    </a:p>
                  </a:txBody>
                  <a:tcPr/>
                </a:tc>
                <a:extLst>
                  <a:ext uri="{0D108BD9-81ED-4DB2-BD59-A6C34878D82A}">
                    <a16:rowId xmlns:a16="http://schemas.microsoft.com/office/drawing/2014/main" val="10003"/>
                  </a:ext>
                </a:extLst>
              </a:tr>
              <a:tr h="364531">
                <a:tc>
                  <a:txBody>
                    <a:bodyPr/>
                    <a:lstStyle/>
                    <a:p>
                      <a:r>
                        <a:rPr lang="en-US" dirty="0"/>
                        <a:t>4)</a:t>
                      </a:r>
                      <a:r>
                        <a:rPr lang="en-US" baseline="0" dirty="0"/>
                        <a:t> Full row</a:t>
                      </a:r>
                      <a:endParaRPr lang="en-US" dirty="0"/>
                    </a:p>
                  </a:txBody>
                  <a:tcPr/>
                </a:tc>
                <a:tc>
                  <a:txBody>
                    <a:bodyPr/>
                    <a:lstStyle/>
                    <a:p>
                      <a:r>
                        <a:rPr lang="en-US" dirty="0"/>
                        <a:t>9) Email</a:t>
                      </a:r>
                    </a:p>
                  </a:txBody>
                  <a:tcPr/>
                </a:tc>
                <a:extLst>
                  <a:ext uri="{0D108BD9-81ED-4DB2-BD59-A6C34878D82A}">
                    <a16:rowId xmlns:a16="http://schemas.microsoft.com/office/drawing/2014/main" val="10004"/>
                  </a:ext>
                </a:extLst>
              </a:tr>
              <a:tr h="3645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Positional</a:t>
                      </a:r>
                    </a:p>
                  </a:txBody>
                  <a:tcPr/>
                </a:tc>
                <a:tc>
                  <a:txBody>
                    <a:bodyPr/>
                    <a:lstStyle/>
                    <a:p>
                      <a:r>
                        <a:rPr lang="en-US" dirty="0"/>
                        <a:t>10) </a:t>
                      </a:r>
                      <a:r>
                        <a:rPr lang="en-US" dirty="0" err="1"/>
                        <a:t>Inputproperties</a:t>
                      </a:r>
                      <a:endParaRPr lang="en-US" dirty="0"/>
                    </a:p>
                  </a:txBody>
                  <a:tcPr/>
                </a:tc>
                <a:extLst>
                  <a:ext uri="{0D108BD9-81ED-4DB2-BD59-A6C34878D82A}">
                    <a16:rowId xmlns:a16="http://schemas.microsoft.com/office/drawing/2014/main" val="10005"/>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3861" y="794817"/>
            <a:ext cx="2807126" cy="5797942"/>
          </a:xfrm>
          <a:prstGeom prst="rect">
            <a:avLst/>
          </a:prstGeom>
        </p:spPr>
      </p:pic>
      <p:sp>
        <p:nvSpPr>
          <p:cNvPr id="7" name="Right Arrow 6"/>
          <p:cNvSpPr/>
          <p:nvPr/>
        </p:nvSpPr>
        <p:spPr>
          <a:xfrm>
            <a:off x="7959144" y="2756079"/>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905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43726259"/>
              </p:ext>
            </p:extLst>
          </p:nvPr>
        </p:nvGraphicFramePr>
        <p:xfrm>
          <a:off x="1119999" y="3127108"/>
          <a:ext cx="6401263" cy="2941416"/>
        </p:xfrm>
        <a:graphic>
          <a:graphicData uri="http://schemas.openxmlformats.org/drawingml/2006/table">
            <a:tbl>
              <a:tblPr firstRow="1" bandRow="1">
                <a:tableStyleId>{5C22544A-7EE6-4342-B048-85BDC9FD1C3A}</a:tableStyleId>
              </a:tblPr>
              <a:tblGrid>
                <a:gridCol w="2847022">
                  <a:extLst>
                    <a:ext uri="{9D8B030D-6E8A-4147-A177-3AD203B41FA5}">
                      <a16:colId xmlns:a16="http://schemas.microsoft.com/office/drawing/2014/main" val="20000"/>
                    </a:ext>
                  </a:extLst>
                </a:gridCol>
                <a:gridCol w="3554241">
                  <a:extLst>
                    <a:ext uri="{9D8B030D-6E8A-4147-A177-3AD203B41FA5}">
                      <a16:colId xmlns:a16="http://schemas.microsoft.com/office/drawing/2014/main" val="20001"/>
                    </a:ext>
                  </a:extLst>
                </a:gridCol>
              </a:tblGrid>
              <a:tr h="369594">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69594">
                <a:tc>
                  <a:txBody>
                    <a:bodyPr/>
                    <a:lstStyle/>
                    <a:p>
                      <a:r>
                        <a:rPr lang="en-US" dirty="0"/>
                        <a:t>1)</a:t>
                      </a:r>
                      <a:r>
                        <a:rPr lang="en-US" baseline="0" dirty="0"/>
                        <a:t> </a:t>
                      </a:r>
                      <a:r>
                        <a:rPr lang="en-US" dirty="0"/>
                        <a:t>AS400</a:t>
                      </a:r>
                    </a:p>
                  </a:txBody>
                  <a:tcPr/>
                </a:tc>
                <a:tc>
                  <a:txBody>
                    <a:bodyPr/>
                    <a:lstStyle/>
                    <a:p>
                      <a:r>
                        <a:rPr lang="en-US" dirty="0"/>
                        <a:t>8) MS SQL Server</a:t>
                      </a:r>
                    </a:p>
                  </a:txBody>
                  <a:tcPr/>
                </a:tc>
                <a:extLst>
                  <a:ext uri="{0D108BD9-81ED-4DB2-BD59-A6C34878D82A}">
                    <a16:rowId xmlns:a16="http://schemas.microsoft.com/office/drawing/2014/main" val="10001"/>
                  </a:ext>
                </a:extLst>
              </a:tr>
              <a:tr h="369594">
                <a:tc>
                  <a:txBody>
                    <a:bodyPr/>
                    <a:lstStyle/>
                    <a:p>
                      <a:r>
                        <a:rPr lang="en-US" dirty="0"/>
                        <a:t>2)</a:t>
                      </a:r>
                      <a:r>
                        <a:rPr lang="en-US" baseline="0" dirty="0"/>
                        <a:t> Access</a:t>
                      </a:r>
                    </a:p>
                  </a:txBody>
                  <a:tcPr/>
                </a:tc>
                <a:tc>
                  <a:txBody>
                    <a:bodyPr/>
                    <a:lstStyle/>
                    <a:p>
                      <a:r>
                        <a:rPr lang="en-US" dirty="0"/>
                        <a:t>9) MySQL</a:t>
                      </a:r>
                    </a:p>
                  </a:txBody>
                  <a:tcPr/>
                </a:tc>
                <a:extLst>
                  <a:ext uri="{0D108BD9-81ED-4DB2-BD59-A6C34878D82A}">
                    <a16:rowId xmlns:a16="http://schemas.microsoft.com/office/drawing/2014/main" val="10002"/>
                  </a:ext>
                </a:extLst>
              </a:tr>
              <a:tr h="369594">
                <a:tc>
                  <a:txBody>
                    <a:bodyPr/>
                    <a:lstStyle/>
                    <a:p>
                      <a:r>
                        <a:rPr lang="en-US" dirty="0"/>
                        <a:t>3) </a:t>
                      </a:r>
                      <a:r>
                        <a:rPr lang="en-US" dirty="0" err="1"/>
                        <a:t>AmazonRDS</a:t>
                      </a:r>
                      <a:endParaRPr lang="en-US" dirty="0"/>
                    </a:p>
                  </a:txBody>
                  <a:tcPr/>
                </a:tc>
                <a:tc>
                  <a:txBody>
                    <a:bodyPr/>
                    <a:lstStyle/>
                    <a:p>
                      <a:r>
                        <a:rPr lang="en-US" dirty="0"/>
                        <a:t>10) </a:t>
                      </a:r>
                      <a:r>
                        <a:rPr lang="en-US" dirty="0" err="1"/>
                        <a:t>MongoDB</a:t>
                      </a:r>
                      <a:endParaRPr lang="en-US" dirty="0"/>
                    </a:p>
                  </a:txBody>
                  <a:tcPr/>
                </a:tc>
                <a:extLst>
                  <a:ext uri="{0D108BD9-81ED-4DB2-BD59-A6C34878D82A}">
                    <a16:rowId xmlns:a16="http://schemas.microsoft.com/office/drawing/2014/main" val="10003"/>
                  </a:ext>
                </a:extLst>
              </a:tr>
              <a:tr h="364531">
                <a:tc>
                  <a:txBody>
                    <a:bodyPr/>
                    <a:lstStyle/>
                    <a:p>
                      <a:r>
                        <a:rPr lang="en-US" dirty="0"/>
                        <a:t>4)</a:t>
                      </a:r>
                      <a:r>
                        <a:rPr lang="en-US" baseline="0" dirty="0"/>
                        <a:t> Cassandra</a:t>
                      </a:r>
                      <a:endParaRPr lang="en-US" dirty="0"/>
                    </a:p>
                  </a:txBody>
                  <a:tcPr/>
                </a:tc>
                <a:tc>
                  <a:txBody>
                    <a:bodyPr/>
                    <a:lstStyle/>
                    <a:p>
                      <a:r>
                        <a:rPr lang="en-US" dirty="0"/>
                        <a:t>11) </a:t>
                      </a:r>
                      <a:r>
                        <a:rPr lang="en-US" dirty="0" err="1"/>
                        <a:t>Netezza</a:t>
                      </a:r>
                      <a:endParaRPr lang="en-US" dirty="0"/>
                    </a:p>
                  </a:txBody>
                  <a:tcPr/>
                </a:tc>
                <a:extLst>
                  <a:ext uri="{0D108BD9-81ED-4DB2-BD59-A6C34878D82A}">
                    <a16:rowId xmlns:a16="http://schemas.microsoft.com/office/drawing/2014/main" val="10004"/>
                  </a:ext>
                </a:extLst>
              </a:tr>
              <a:tr h="3645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5) DB2</a:t>
                      </a:r>
                    </a:p>
                  </a:txBody>
                  <a:tcPr/>
                </a:tc>
                <a:tc>
                  <a:txBody>
                    <a:bodyPr/>
                    <a:lstStyle/>
                    <a:p>
                      <a:r>
                        <a:rPr lang="en-US" dirty="0"/>
                        <a:t>12) Oracle</a:t>
                      </a:r>
                    </a:p>
                  </a:txBody>
                  <a:tcPr/>
                </a:tc>
                <a:extLst>
                  <a:ext uri="{0D108BD9-81ED-4DB2-BD59-A6C34878D82A}">
                    <a16:rowId xmlns:a16="http://schemas.microsoft.com/office/drawing/2014/main" val="10005"/>
                  </a:ext>
                </a:extLst>
              </a:tr>
              <a:tr h="364531">
                <a:tc>
                  <a:txBody>
                    <a:bodyPr/>
                    <a:lstStyle/>
                    <a:p>
                      <a:r>
                        <a:rPr lang="en-US" dirty="0"/>
                        <a:t>6) </a:t>
                      </a:r>
                      <a:r>
                        <a:rPr lang="en-US" dirty="0" err="1"/>
                        <a:t>Greenplum</a:t>
                      </a:r>
                      <a:endParaRPr lang="en-US" dirty="0"/>
                    </a:p>
                  </a:txBody>
                  <a:tcPr/>
                </a:tc>
                <a:tc>
                  <a:txBody>
                    <a:bodyPr/>
                    <a:lstStyle/>
                    <a:p>
                      <a:r>
                        <a:rPr lang="en-US" dirty="0"/>
                        <a:t>13)</a:t>
                      </a:r>
                      <a:r>
                        <a:rPr lang="en-US" baseline="0" dirty="0"/>
                        <a:t> </a:t>
                      </a:r>
                      <a:r>
                        <a:rPr lang="en-US" baseline="0" dirty="0" err="1"/>
                        <a:t>PostGreSQL</a:t>
                      </a:r>
                      <a:endParaRPr lang="en-US" dirty="0"/>
                    </a:p>
                  </a:txBody>
                  <a:tcPr/>
                </a:tc>
                <a:extLst>
                  <a:ext uri="{0D108BD9-81ED-4DB2-BD59-A6C34878D82A}">
                    <a16:rowId xmlns:a16="http://schemas.microsoft.com/office/drawing/2014/main" val="10006"/>
                  </a:ext>
                </a:extLst>
              </a:tr>
              <a:tr h="364531">
                <a:tc>
                  <a:txBody>
                    <a:bodyPr/>
                    <a:lstStyle/>
                    <a:p>
                      <a:r>
                        <a:rPr lang="en-US" dirty="0"/>
                        <a:t>7) </a:t>
                      </a:r>
                      <a:r>
                        <a:rPr lang="en-US" dirty="0" err="1"/>
                        <a:t>JavaDB</a:t>
                      </a:r>
                      <a:endParaRPr lang="en-US" dirty="0"/>
                    </a:p>
                  </a:txBody>
                  <a:tcPr/>
                </a:tc>
                <a:tc>
                  <a:txBody>
                    <a:bodyPr/>
                    <a:lstStyle/>
                    <a:p>
                      <a:r>
                        <a:rPr lang="en-US" dirty="0"/>
                        <a:t>14) </a:t>
                      </a:r>
                      <a:r>
                        <a:rPr lang="en-US" dirty="0" err="1"/>
                        <a:t>SQLLite</a:t>
                      </a:r>
                      <a:endParaRPr lang="en-US" dirty="0"/>
                    </a:p>
                  </a:txBody>
                  <a:tcPr/>
                </a:tc>
                <a:extLst>
                  <a:ext uri="{0D108BD9-81ED-4DB2-BD59-A6C34878D82A}">
                    <a16:rowId xmlns:a16="http://schemas.microsoft.com/office/drawing/2014/main" val="10007"/>
                  </a:ext>
                </a:extLst>
              </a:tr>
            </a:tbl>
          </a:graphicData>
        </a:graphic>
      </p:graphicFrame>
      <p:sp>
        <p:nvSpPr>
          <p:cNvPr id="7" name="Content Placeholder 6"/>
          <p:cNvSpPr>
            <a:spLocks noGrp="1"/>
          </p:cNvSpPr>
          <p:nvPr>
            <p:ph idx="1"/>
          </p:nvPr>
        </p:nvSpPr>
        <p:spPr>
          <a:xfrm>
            <a:off x="838200" y="1056068"/>
            <a:ext cx="7133824" cy="5120895"/>
          </a:xfrm>
        </p:spPr>
        <p:txBody>
          <a:bodyPr/>
          <a:lstStyle/>
          <a:p>
            <a:pPr marL="0" indent="0">
              <a:buNone/>
            </a:pPr>
            <a:r>
              <a:rPr lang="en-US" dirty="0"/>
              <a:t>These components are used for performing operations on RDBMS</a:t>
            </a:r>
          </a:p>
          <a:p>
            <a:pPr marL="0" indent="0">
              <a:buNone/>
            </a:pPr>
            <a:r>
              <a:rPr lang="en-US" dirty="0"/>
              <a:t>We’ll now design few jobs to perform operations on MySQL database… </a:t>
            </a:r>
          </a:p>
        </p:txBody>
      </p:sp>
      <p:pic>
        <p:nvPicPr>
          <p:cNvPr id="8" name="Picture 7"/>
          <p:cNvPicPr>
            <a:picLocks noChangeAspect="1"/>
          </p:cNvPicPr>
          <p:nvPr/>
        </p:nvPicPr>
        <p:blipFill>
          <a:blip r:embed="rId2"/>
          <a:stretch>
            <a:fillRect/>
          </a:stretch>
        </p:blipFill>
        <p:spPr>
          <a:xfrm>
            <a:off x="8650108" y="835583"/>
            <a:ext cx="2985492" cy="5822794"/>
          </a:xfrm>
          <a:prstGeom prst="rect">
            <a:avLst/>
          </a:prstGeom>
        </p:spPr>
      </p:pic>
      <p:sp>
        <p:nvSpPr>
          <p:cNvPr id="9" name="Right Arrow 8"/>
          <p:cNvSpPr/>
          <p:nvPr/>
        </p:nvSpPr>
        <p:spPr>
          <a:xfrm>
            <a:off x="7727792" y="2520124"/>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rPr>
              <a:t>Working with databases</a:t>
            </a:r>
          </a:p>
        </p:txBody>
      </p:sp>
    </p:spTree>
    <p:extLst>
      <p:ext uri="{BB962C8B-B14F-4D97-AF65-F5344CB8AC3E}">
        <p14:creationId xmlns:p14="http://schemas.microsoft.com/office/powerpoint/2010/main" val="1081272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7674735" cy="4966349"/>
          </a:xfrm>
        </p:spPr>
        <p:txBody>
          <a:bodyPr>
            <a:normAutofit/>
          </a:bodyPr>
          <a:lstStyle/>
          <a:p>
            <a:r>
              <a:rPr lang="en-US" dirty="0"/>
              <a:t>These are most important components, following is the list of frequently used components –</a:t>
            </a:r>
          </a:p>
          <a:p>
            <a:pPr lvl="1"/>
            <a:r>
              <a:rPr lang="en-US" dirty="0"/>
              <a:t>Sorting</a:t>
            </a:r>
          </a:p>
          <a:p>
            <a:pPr lvl="1"/>
            <a:r>
              <a:rPr lang="en-US" dirty="0"/>
              <a:t>Aggregation</a:t>
            </a:r>
          </a:p>
          <a:p>
            <a:pPr lvl="1"/>
            <a:r>
              <a:rPr lang="en-US" dirty="0"/>
              <a:t>Filtering (rows / columns)</a:t>
            </a:r>
          </a:p>
          <a:p>
            <a:pPr lvl="1"/>
            <a:r>
              <a:rPr lang="en-US" dirty="0" err="1"/>
              <a:t>tMap</a:t>
            </a:r>
            <a:endParaRPr lang="en-US" dirty="0"/>
          </a:p>
          <a:p>
            <a:pPr lvl="1"/>
            <a:r>
              <a:rPr lang="en-US" dirty="0"/>
              <a:t>Join</a:t>
            </a:r>
          </a:p>
          <a:p>
            <a:pPr lvl="1"/>
            <a:r>
              <a:rPr lang="en-US" dirty="0"/>
              <a:t>Lookup</a:t>
            </a:r>
          </a:p>
          <a:p>
            <a:pPr lvl="1"/>
            <a:r>
              <a:rPr lang="en-US" dirty="0"/>
              <a:t>Normalize / </a:t>
            </a:r>
            <a:r>
              <a:rPr lang="en-US" dirty="0" err="1"/>
              <a:t>Denormalize</a:t>
            </a:r>
            <a:endParaRPr lang="en-US" dirty="0"/>
          </a:p>
          <a:p>
            <a:r>
              <a:rPr lang="en-US" dirty="0"/>
              <a:t>However, </a:t>
            </a:r>
            <a:r>
              <a:rPr lang="en-US" dirty="0" err="1"/>
              <a:t>tMap</a:t>
            </a:r>
            <a:r>
              <a:rPr lang="en-US" dirty="0"/>
              <a:t> is the most commonly used – it’s a general purpose multi input, multi output component</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Transformations</a:t>
            </a:r>
          </a:p>
        </p:txBody>
      </p:sp>
      <p:pic>
        <p:nvPicPr>
          <p:cNvPr id="2" name="Picture 1"/>
          <p:cNvPicPr>
            <a:picLocks noChangeAspect="1"/>
          </p:cNvPicPr>
          <p:nvPr/>
        </p:nvPicPr>
        <p:blipFill>
          <a:blip r:embed="rId2"/>
          <a:stretch>
            <a:fillRect/>
          </a:stretch>
        </p:blipFill>
        <p:spPr>
          <a:xfrm>
            <a:off x="8827260" y="710596"/>
            <a:ext cx="3124334" cy="5934903"/>
          </a:xfrm>
          <a:prstGeom prst="rect">
            <a:avLst/>
          </a:prstGeom>
        </p:spPr>
      </p:pic>
      <p:sp>
        <p:nvSpPr>
          <p:cNvPr id="6" name="Right Arrow 5"/>
          <p:cNvSpPr/>
          <p:nvPr/>
        </p:nvSpPr>
        <p:spPr>
          <a:xfrm>
            <a:off x="8208940" y="4658017"/>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806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7726251" cy="4966349"/>
          </a:xfrm>
        </p:spPr>
        <p:txBody>
          <a:bodyPr>
            <a:normAutofit lnSpcReduction="10000"/>
          </a:bodyPr>
          <a:lstStyle/>
          <a:p>
            <a:r>
              <a:rPr lang="en-US" dirty="0"/>
              <a:t>These components, as the name states, are used to “make order” inside and outside the jobs</a:t>
            </a:r>
          </a:p>
          <a:p>
            <a:endParaRPr lang="en-US" dirty="0"/>
          </a:p>
          <a:p>
            <a:r>
              <a:rPr lang="en-US" dirty="0"/>
              <a:t>They allow you to call a TIS jobs from another, to put a job in wait state and more</a:t>
            </a:r>
          </a:p>
          <a:p>
            <a:endParaRPr lang="en-US" dirty="0"/>
          </a:p>
          <a:p>
            <a:r>
              <a:rPr lang="en-US" dirty="0"/>
              <a:t>There are also components to switch between row and iterator connections</a:t>
            </a:r>
          </a:p>
          <a:p>
            <a:endParaRPr lang="en-US" dirty="0"/>
          </a:p>
          <a:p>
            <a:r>
              <a:rPr lang="en-US" dirty="0"/>
              <a:t>Mostly used when there is a need to trigger and event for each row in the incoming connection</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Orchestration Components</a:t>
            </a:r>
          </a:p>
        </p:txBody>
      </p:sp>
      <p:pic>
        <p:nvPicPr>
          <p:cNvPr id="2" name="Picture 1"/>
          <p:cNvPicPr>
            <a:picLocks noChangeAspect="1"/>
          </p:cNvPicPr>
          <p:nvPr/>
        </p:nvPicPr>
        <p:blipFill>
          <a:blip r:embed="rId2"/>
          <a:stretch>
            <a:fillRect/>
          </a:stretch>
        </p:blipFill>
        <p:spPr>
          <a:xfrm>
            <a:off x="8819143" y="710596"/>
            <a:ext cx="2887753" cy="5922024"/>
          </a:xfrm>
          <a:prstGeom prst="rect">
            <a:avLst/>
          </a:prstGeom>
        </p:spPr>
      </p:pic>
      <p:sp>
        <p:nvSpPr>
          <p:cNvPr id="6" name="Right Arrow 5"/>
          <p:cNvSpPr/>
          <p:nvPr/>
        </p:nvSpPr>
        <p:spPr>
          <a:xfrm>
            <a:off x="7896827" y="4129983"/>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423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r>
              <a:rPr lang="en-US" dirty="0"/>
              <a:t>When you select a component instance, the parameter pain shows the relevant fields to fill up;</a:t>
            </a:r>
          </a:p>
          <a:p>
            <a:endParaRPr lang="en-US" dirty="0"/>
          </a:p>
          <a:p>
            <a:r>
              <a:rPr lang="en-US" dirty="0"/>
              <a:t>Several types of parameters are allowed: dropdown, radio buttons, schemas, text fields, etc.</a:t>
            </a:r>
          </a:p>
          <a:p>
            <a:endParaRPr lang="en-US" dirty="0"/>
          </a:p>
          <a:p>
            <a:r>
              <a:rPr lang="en-US" dirty="0"/>
              <a:t>Text fields end up writing their value into the generated java code as-is, so be sure to write them correctly:</a:t>
            </a:r>
          </a:p>
          <a:p>
            <a:pPr lvl="1"/>
            <a:r>
              <a:rPr lang="en-US" dirty="0"/>
              <a:t>Enclose strings in double quotes</a:t>
            </a:r>
          </a:p>
          <a:p>
            <a:pPr lvl="1"/>
            <a:r>
              <a:rPr lang="en-US" dirty="0"/>
              <a:t>Be sure to match the expected type, or cast otherwise </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Component Parameters</a:t>
            </a:r>
          </a:p>
        </p:txBody>
      </p:sp>
    </p:spTree>
    <p:extLst>
      <p:ext uri="{BB962C8B-B14F-4D97-AF65-F5344CB8AC3E}">
        <p14:creationId xmlns:p14="http://schemas.microsoft.com/office/powerpoint/2010/main" val="3953175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lnSpcReduction="10000"/>
          </a:bodyPr>
          <a:lstStyle/>
          <a:p>
            <a:r>
              <a:rPr lang="en-US" dirty="0"/>
              <a:t>Components allow you to select a relevant metadata from repository</a:t>
            </a:r>
          </a:p>
          <a:p>
            <a:endParaRPr lang="en-US" dirty="0"/>
          </a:p>
          <a:p>
            <a:r>
              <a:rPr lang="en-US" dirty="0"/>
              <a:t>Doing so, you will be able to keep parameters between jobs and component instances “in sync”;</a:t>
            </a:r>
          </a:p>
          <a:p>
            <a:endParaRPr lang="en-US" dirty="0"/>
          </a:p>
          <a:p>
            <a:r>
              <a:rPr lang="en-US" dirty="0"/>
              <a:t>This is not mandatory and at any time you can detach the component from the repository </a:t>
            </a:r>
          </a:p>
          <a:p>
            <a:endParaRPr lang="en-US" dirty="0"/>
          </a:p>
          <a:p>
            <a:r>
              <a:rPr lang="en-US" dirty="0"/>
              <a:t>This brings the component in “built in” state, which means that its parameters are locally defined and won’t be updated anymore if repository is </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Components &amp; Repository</a:t>
            </a:r>
          </a:p>
        </p:txBody>
      </p:sp>
    </p:spTree>
    <p:extLst>
      <p:ext uri="{BB962C8B-B14F-4D97-AF65-F5344CB8AC3E}">
        <p14:creationId xmlns:p14="http://schemas.microsoft.com/office/powerpoint/2010/main" val="960814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fontScale="70000" lnSpcReduction="20000"/>
          </a:bodyPr>
          <a:lstStyle/>
          <a:p>
            <a:pPr marL="0" indent="0">
              <a:buNone/>
            </a:pPr>
            <a:r>
              <a:rPr lang="en-US" dirty="0"/>
              <a:t>Under </a:t>
            </a:r>
            <a:r>
              <a:rPr lang="en-US" b="1" u="sng" dirty="0"/>
              <a:t>..\CITI\Assignments\Day1\Assignment1</a:t>
            </a:r>
            <a:r>
              <a:rPr lang="en-US" dirty="0"/>
              <a:t> folder, there are following files with different formats </a:t>
            </a:r>
          </a:p>
          <a:p>
            <a:pPr marL="514350" indent="-514350">
              <a:buAutoNum type="arabicParenR"/>
            </a:pPr>
            <a:r>
              <a:rPr lang="en-US" dirty="0"/>
              <a:t>Employee.txt (Delimited)</a:t>
            </a:r>
          </a:p>
          <a:p>
            <a:pPr marL="514350" indent="-514350">
              <a:buAutoNum type="arabicParenR"/>
            </a:pPr>
            <a:r>
              <a:rPr lang="en-US" dirty="0"/>
              <a:t>USCityZipCode.txt (Positional)</a:t>
            </a:r>
          </a:p>
          <a:p>
            <a:pPr marL="514350" indent="-514350">
              <a:buAutoNum type="arabicParenR"/>
            </a:pPr>
            <a:r>
              <a:rPr lang="en-US" dirty="0"/>
              <a:t>CountryList.csv</a:t>
            </a:r>
          </a:p>
          <a:p>
            <a:pPr marL="514350" indent="-514350">
              <a:buAutoNum type="arabicParenR"/>
            </a:pPr>
            <a:r>
              <a:rPr lang="en-US" dirty="0"/>
              <a:t>Customer.xls</a:t>
            </a:r>
          </a:p>
          <a:p>
            <a:pPr marL="0" indent="0">
              <a:buNone/>
            </a:pPr>
            <a:endParaRPr lang="en-US" b="1" dirty="0"/>
          </a:p>
          <a:p>
            <a:pPr marL="0" indent="0">
              <a:buNone/>
            </a:pPr>
            <a:r>
              <a:rPr lang="en-US" b="1" dirty="0"/>
              <a:t>Step 1 </a:t>
            </a:r>
          </a:p>
          <a:p>
            <a:pPr marL="0" indent="0">
              <a:buNone/>
            </a:pPr>
            <a:r>
              <a:rPr lang="en-US" dirty="0"/>
              <a:t>Design metadata for each file </a:t>
            </a:r>
          </a:p>
          <a:p>
            <a:pPr marL="0" indent="0">
              <a:buNone/>
            </a:pPr>
            <a:r>
              <a:rPr lang="en-US" b="1" dirty="0"/>
              <a:t>Step 2</a:t>
            </a:r>
          </a:p>
          <a:p>
            <a:pPr marL="0" indent="0">
              <a:buNone/>
            </a:pPr>
            <a:r>
              <a:rPr lang="en-US" dirty="0"/>
              <a:t>Design </a:t>
            </a:r>
            <a:r>
              <a:rPr lang="en-US" dirty="0" err="1"/>
              <a:t>Talend</a:t>
            </a:r>
            <a:r>
              <a:rPr lang="en-US" dirty="0"/>
              <a:t> jobs to convert source files  to a delimited file (record delimiter – “^”)</a:t>
            </a:r>
          </a:p>
          <a:p>
            <a:pPr marL="0" indent="0">
              <a:buNone/>
            </a:pPr>
            <a:r>
              <a:rPr lang="en-US" dirty="0"/>
              <a:t>Each job should have three components </a:t>
            </a:r>
          </a:p>
          <a:p>
            <a:pPr lvl="1"/>
            <a:r>
              <a:rPr lang="en-US" b="1" dirty="0"/>
              <a:t>Source</a:t>
            </a:r>
          </a:p>
          <a:p>
            <a:pPr lvl="1"/>
            <a:r>
              <a:rPr lang="en-US" b="1" dirty="0" err="1"/>
              <a:t>tMap</a:t>
            </a:r>
            <a:endParaRPr lang="en-US" b="1" dirty="0"/>
          </a:p>
          <a:p>
            <a:pPr lvl="1"/>
            <a:r>
              <a:rPr lang="en-US" b="1" dirty="0"/>
              <a:t>Destination</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Assignment-1</a:t>
            </a:r>
          </a:p>
        </p:txBody>
      </p:sp>
    </p:spTree>
    <p:extLst>
      <p:ext uri="{BB962C8B-B14F-4D97-AF65-F5344CB8AC3E}">
        <p14:creationId xmlns:p14="http://schemas.microsoft.com/office/powerpoint/2010/main" val="2297727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fontScale="70000" lnSpcReduction="20000"/>
          </a:bodyPr>
          <a:lstStyle/>
          <a:p>
            <a:pPr marL="0" indent="0">
              <a:buNone/>
            </a:pPr>
            <a:r>
              <a:rPr lang="en-US" dirty="0"/>
              <a:t>Under </a:t>
            </a:r>
            <a:r>
              <a:rPr lang="en-US" b="1" u="sng" dirty="0"/>
              <a:t>..CITI\Assignments\Day1\Assignment2</a:t>
            </a:r>
            <a:r>
              <a:rPr lang="en-US" dirty="0"/>
              <a:t> folder, there are following XML &amp; CSV files</a:t>
            </a:r>
          </a:p>
          <a:p>
            <a:pPr marL="514350" indent="-514350">
              <a:buAutoNum type="arabicParenR"/>
            </a:pPr>
            <a:r>
              <a:rPr lang="en-US" dirty="0"/>
              <a:t>Books.xml</a:t>
            </a:r>
          </a:p>
          <a:p>
            <a:pPr marL="514350" indent="-514350">
              <a:buAutoNum type="arabicParenR"/>
            </a:pPr>
            <a:r>
              <a:rPr lang="en-US" dirty="0"/>
              <a:t>EmployeeSalary.xml </a:t>
            </a:r>
          </a:p>
          <a:p>
            <a:pPr marL="514350" indent="-514350">
              <a:buAutoNum type="arabicParenR"/>
            </a:pPr>
            <a:r>
              <a:rPr lang="en-US" dirty="0"/>
              <a:t>USStateCityZipCode.csv</a:t>
            </a:r>
          </a:p>
          <a:p>
            <a:pPr marL="514350" indent="-514350">
              <a:buAutoNum type="arabicParenR"/>
            </a:pPr>
            <a:r>
              <a:rPr lang="en-US" dirty="0"/>
              <a:t>OrgAddress.csv</a:t>
            </a:r>
          </a:p>
          <a:p>
            <a:pPr marL="0" indent="0">
              <a:buNone/>
            </a:pPr>
            <a:r>
              <a:rPr lang="en-US" b="1" dirty="0"/>
              <a:t>Step 1 </a:t>
            </a:r>
          </a:p>
          <a:p>
            <a:pPr marL="0" indent="0">
              <a:buNone/>
            </a:pPr>
            <a:r>
              <a:rPr lang="en-US" dirty="0"/>
              <a:t>Design metadata for source and destination files – input &amp; output XML </a:t>
            </a:r>
          </a:p>
          <a:p>
            <a:pPr marL="0" indent="0">
              <a:buNone/>
            </a:pPr>
            <a:r>
              <a:rPr lang="en-US" b="1" dirty="0"/>
              <a:t>Step 2</a:t>
            </a:r>
          </a:p>
          <a:p>
            <a:pPr marL="0" indent="0">
              <a:buNone/>
            </a:pPr>
            <a:r>
              <a:rPr lang="en-US" b="1" dirty="0"/>
              <a:t>Validate XML files using </a:t>
            </a:r>
            <a:r>
              <a:rPr lang="en-US" b="1" dirty="0" err="1"/>
              <a:t>tXSDValidator</a:t>
            </a:r>
            <a:r>
              <a:rPr lang="en-US" b="1" dirty="0"/>
              <a:t> component</a:t>
            </a:r>
            <a:r>
              <a:rPr lang="en-US" dirty="0"/>
              <a:t> </a:t>
            </a:r>
          </a:p>
          <a:p>
            <a:pPr marL="0" indent="0">
              <a:buNone/>
            </a:pPr>
            <a:r>
              <a:rPr lang="en-US" b="1" dirty="0"/>
              <a:t>Step 3</a:t>
            </a:r>
          </a:p>
          <a:p>
            <a:pPr marL="0" indent="0">
              <a:buNone/>
            </a:pPr>
            <a:r>
              <a:rPr lang="en-US" dirty="0"/>
              <a:t>Design </a:t>
            </a:r>
            <a:r>
              <a:rPr lang="en-US" dirty="0" err="1"/>
              <a:t>Talend</a:t>
            </a:r>
            <a:r>
              <a:rPr lang="en-US" dirty="0"/>
              <a:t> jobs to convert XML files  to a delimited file (record delimiter – “|”)</a:t>
            </a:r>
          </a:p>
          <a:p>
            <a:pPr marL="0" indent="0">
              <a:buNone/>
            </a:pPr>
            <a:r>
              <a:rPr lang="en-US" dirty="0"/>
              <a:t>Each job should have three components </a:t>
            </a:r>
          </a:p>
          <a:p>
            <a:pPr lvl="1"/>
            <a:r>
              <a:rPr lang="en-US" b="1" dirty="0"/>
              <a:t>Source</a:t>
            </a:r>
          </a:p>
          <a:p>
            <a:pPr lvl="1"/>
            <a:r>
              <a:rPr lang="en-US" b="1" dirty="0" err="1"/>
              <a:t>tMap</a:t>
            </a:r>
            <a:endParaRPr lang="en-US" b="1" dirty="0"/>
          </a:p>
          <a:p>
            <a:pPr lvl="1"/>
            <a:r>
              <a:rPr lang="en-US" b="1" dirty="0"/>
              <a:t>Destination</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Assignment-2</a:t>
            </a:r>
          </a:p>
        </p:txBody>
      </p:sp>
    </p:spTree>
    <p:extLst>
      <p:ext uri="{BB962C8B-B14F-4D97-AF65-F5344CB8AC3E}">
        <p14:creationId xmlns:p14="http://schemas.microsoft.com/office/powerpoint/2010/main" val="255006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pPr marL="0" indent="0">
              <a:buNone/>
            </a:pPr>
            <a:r>
              <a:rPr lang="en-US" sz="2000" b="1" dirty="0"/>
              <a:t>Step 4</a:t>
            </a:r>
          </a:p>
          <a:p>
            <a:pPr marL="0" indent="0">
              <a:buNone/>
            </a:pPr>
            <a:r>
              <a:rPr lang="en-US" sz="2000" dirty="0"/>
              <a:t>Design </a:t>
            </a:r>
            <a:r>
              <a:rPr lang="en-US" sz="2000" dirty="0" err="1"/>
              <a:t>Talend</a:t>
            </a:r>
            <a:r>
              <a:rPr lang="en-US" sz="2000" dirty="0"/>
              <a:t> jobs to convert CSV files to XML files. Each job should have three components </a:t>
            </a:r>
          </a:p>
          <a:p>
            <a:pPr lvl="1"/>
            <a:r>
              <a:rPr lang="en-US" sz="2000" b="1" dirty="0"/>
              <a:t>Source</a:t>
            </a:r>
          </a:p>
          <a:p>
            <a:pPr lvl="1"/>
            <a:r>
              <a:rPr lang="en-US" sz="2000" b="1" dirty="0" err="1"/>
              <a:t>tMap</a:t>
            </a:r>
            <a:endParaRPr lang="en-US" sz="2000" b="1" dirty="0"/>
          </a:p>
          <a:p>
            <a:pPr lvl="1"/>
            <a:r>
              <a:rPr lang="en-US" sz="2000" b="1" dirty="0"/>
              <a:t>Destination</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Assignment-2</a:t>
            </a:r>
          </a:p>
        </p:txBody>
      </p:sp>
    </p:spTree>
    <p:extLst>
      <p:ext uri="{BB962C8B-B14F-4D97-AF65-F5344CB8AC3E}">
        <p14:creationId xmlns:p14="http://schemas.microsoft.com/office/powerpoint/2010/main" val="3855487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fontScale="70000" lnSpcReduction="20000"/>
          </a:bodyPr>
          <a:lstStyle/>
          <a:p>
            <a:pPr marL="0" indent="0">
              <a:buNone/>
            </a:pPr>
            <a:r>
              <a:rPr lang="en-US" dirty="0"/>
              <a:t>Under </a:t>
            </a:r>
            <a:r>
              <a:rPr lang="en-US" b="1" u="sng" dirty="0"/>
              <a:t>..\CITI\Assignments\Day1\Assignment3</a:t>
            </a:r>
            <a:r>
              <a:rPr lang="en-US" dirty="0"/>
              <a:t> folder, there are following files with different formats – </a:t>
            </a:r>
          </a:p>
          <a:p>
            <a:pPr marL="514350" indent="-514350">
              <a:buAutoNum type="arabicParenR"/>
            </a:pPr>
            <a:r>
              <a:rPr lang="en-US" dirty="0"/>
              <a:t>Employee.txt </a:t>
            </a:r>
          </a:p>
          <a:p>
            <a:pPr marL="514350" indent="-514350">
              <a:buAutoNum type="arabicParenR"/>
            </a:pPr>
            <a:r>
              <a:rPr lang="en-US" dirty="0"/>
              <a:t>PurchaseOrder.txt </a:t>
            </a:r>
          </a:p>
          <a:p>
            <a:pPr marL="514350" indent="-514350">
              <a:buAutoNum type="arabicParenR"/>
            </a:pPr>
            <a:r>
              <a:rPr lang="en-US" dirty="0"/>
              <a:t>Apche_Log_Entries.xlsx</a:t>
            </a:r>
          </a:p>
          <a:p>
            <a:pPr marL="514350" indent="-514350">
              <a:buAutoNum type="arabicParenR"/>
            </a:pPr>
            <a:endParaRPr lang="en-US" dirty="0"/>
          </a:p>
          <a:p>
            <a:pPr marL="0" indent="0">
              <a:buNone/>
            </a:pPr>
            <a:r>
              <a:rPr lang="en-US" b="1" dirty="0"/>
              <a:t>Step 1 </a:t>
            </a:r>
          </a:p>
          <a:p>
            <a:pPr marL="0" indent="0">
              <a:buNone/>
            </a:pPr>
            <a:r>
              <a:rPr lang="en-US" dirty="0"/>
              <a:t>Design metadata for each file </a:t>
            </a:r>
          </a:p>
          <a:p>
            <a:pPr marL="0" indent="0">
              <a:buNone/>
            </a:pPr>
            <a:r>
              <a:rPr lang="en-US" b="1" dirty="0"/>
              <a:t>Step 2</a:t>
            </a:r>
          </a:p>
          <a:p>
            <a:pPr marL="0" indent="0">
              <a:buNone/>
            </a:pPr>
            <a:r>
              <a:rPr lang="en-US" dirty="0"/>
              <a:t>Following context variables should be used in </a:t>
            </a:r>
            <a:r>
              <a:rPr lang="en-US" dirty="0" err="1"/>
              <a:t>Talend</a:t>
            </a:r>
            <a:r>
              <a:rPr lang="en-US" dirty="0"/>
              <a:t> job</a:t>
            </a:r>
          </a:p>
          <a:p>
            <a:pPr marL="514350" indent="-514350">
              <a:buAutoNum type="arabicParenR"/>
            </a:pPr>
            <a:r>
              <a:rPr lang="en-US" dirty="0"/>
              <a:t>Source file names</a:t>
            </a:r>
          </a:p>
          <a:p>
            <a:pPr marL="514350" indent="-514350">
              <a:buAutoNum type="arabicParenR"/>
            </a:pPr>
            <a:r>
              <a:rPr lang="en-US" dirty="0"/>
              <a:t>Database connection</a:t>
            </a:r>
          </a:p>
          <a:p>
            <a:pPr marL="514350" indent="-514350">
              <a:buAutoNum type="arabicParenR"/>
            </a:pPr>
            <a:r>
              <a:rPr lang="en-US" dirty="0"/>
              <a:t>Target table names</a:t>
            </a:r>
          </a:p>
          <a:p>
            <a:pPr marL="0" indent="0">
              <a:buNone/>
            </a:pPr>
            <a:r>
              <a:rPr lang="en-US" b="1" dirty="0"/>
              <a:t>Step 3</a:t>
            </a:r>
          </a:p>
          <a:p>
            <a:pPr marL="0" indent="0">
              <a:buNone/>
            </a:pPr>
            <a:r>
              <a:rPr lang="en-US" dirty="0"/>
              <a:t>All jobs should carry following basic transformations on source files</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Assignment-3</a:t>
            </a:r>
          </a:p>
        </p:txBody>
      </p:sp>
    </p:spTree>
    <p:extLst>
      <p:ext uri="{BB962C8B-B14F-4D97-AF65-F5344CB8AC3E}">
        <p14:creationId xmlns:p14="http://schemas.microsoft.com/office/powerpoint/2010/main" val="454743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5321" y="454314"/>
            <a:ext cx="10515600" cy="6101032"/>
          </a:xfrm>
        </p:spPr>
      </p:pic>
    </p:spTree>
    <p:extLst>
      <p:ext uri="{BB962C8B-B14F-4D97-AF65-F5344CB8AC3E}">
        <p14:creationId xmlns:p14="http://schemas.microsoft.com/office/powerpoint/2010/main" val="3566202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pPr marL="0" indent="0">
              <a:buNone/>
            </a:pPr>
            <a:r>
              <a:rPr lang="en-US" sz="2000" b="1" dirty="0"/>
              <a:t>Step 3</a:t>
            </a:r>
          </a:p>
          <a:p>
            <a:pPr marL="0" indent="0">
              <a:buNone/>
            </a:pPr>
            <a:r>
              <a:rPr lang="en-US" sz="2000" dirty="0"/>
              <a:t>All jobs should carry following basic transformations on source files</a:t>
            </a:r>
          </a:p>
          <a:p>
            <a:pPr marL="514350" indent="-514350">
              <a:buAutoNum type="alphaLcParenR"/>
            </a:pPr>
            <a:r>
              <a:rPr lang="en-US" sz="2000" dirty="0"/>
              <a:t>Convert dates to mm/DD/</a:t>
            </a:r>
            <a:r>
              <a:rPr lang="en-US" sz="2000" dirty="0" err="1"/>
              <a:t>yyyy</a:t>
            </a:r>
            <a:r>
              <a:rPr lang="en-US" sz="2000" dirty="0"/>
              <a:t> format. Null / Blank dates should be defaulted to 12/31/2100</a:t>
            </a:r>
          </a:p>
          <a:p>
            <a:pPr marL="514350" indent="-514350">
              <a:buAutoNum type="alphaLcParenR"/>
            </a:pPr>
            <a:r>
              <a:rPr lang="en-US" sz="2000" dirty="0"/>
              <a:t>Default integer / numeric columns to 0 / 0.0 if Null / Blank</a:t>
            </a:r>
          </a:p>
          <a:p>
            <a:pPr marL="514350" indent="-514350">
              <a:buAutoNum type="alphaLcParenR"/>
            </a:pPr>
            <a:r>
              <a:rPr lang="en-US" sz="2000" dirty="0"/>
              <a:t>Remove Empty rows from source files</a:t>
            </a:r>
          </a:p>
          <a:p>
            <a:pPr marL="514350" indent="-514350">
              <a:buAutoNum type="alphaLcParenR"/>
            </a:pPr>
            <a:r>
              <a:rPr lang="en-US" sz="2000" dirty="0"/>
              <a:t>Target tables should contain ID as identity column</a:t>
            </a:r>
          </a:p>
          <a:p>
            <a:pPr marL="514350" indent="-514350">
              <a:buAutoNum type="alphaLcParenR"/>
            </a:pPr>
            <a:r>
              <a:rPr lang="en-US" sz="2000" dirty="0"/>
              <a:t>Each file contain some bad records (records with extra delimiter), such records should be rejected from each source file. A xxxxx_rejected.txt file should generated  </a:t>
            </a:r>
          </a:p>
          <a:p>
            <a:pPr marL="0" indent="0">
              <a:buNone/>
            </a:pPr>
            <a:endParaRPr lang="en-US" sz="2000"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Assignment-3</a:t>
            </a:r>
          </a:p>
        </p:txBody>
      </p:sp>
    </p:spTree>
    <p:extLst>
      <p:ext uri="{BB962C8B-B14F-4D97-AF65-F5344CB8AC3E}">
        <p14:creationId xmlns:p14="http://schemas.microsoft.com/office/powerpoint/2010/main" val="3399742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746975"/>
            <a:ext cx="3932237" cy="795270"/>
          </a:xfrm>
        </p:spPr>
        <p:txBody>
          <a:bodyPr>
            <a:normAutofit/>
          </a:bodyPr>
          <a:lstStyle/>
          <a:p>
            <a:r>
              <a:rPr lang="en-US" sz="4400" dirty="0"/>
              <a:t>Day 2 Agenda</a:t>
            </a:r>
          </a:p>
        </p:txBody>
      </p:sp>
      <p:sp>
        <p:nvSpPr>
          <p:cNvPr id="6" name="Text Placeholder 5"/>
          <p:cNvSpPr>
            <a:spLocks noGrp="1"/>
          </p:cNvSpPr>
          <p:nvPr>
            <p:ph type="body" sz="half" idx="2"/>
          </p:nvPr>
        </p:nvSpPr>
        <p:spPr>
          <a:xfrm>
            <a:off x="839788" y="1542245"/>
            <a:ext cx="7801936" cy="4326743"/>
          </a:xfrm>
        </p:spPr>
        <p:txBody>
          <a:bodyPr>
            <a:normAutofit fontScale="77500" lnSpcReduction="20000"/>
          </a:bodyPr>
          <a:lstStyle/>
          <a:p>
            <a:pPr marL="285750" indent="-285750">
              <a:buFont typeface="Arial" panose="020B0604020202020204" pitchFamily="34" charset="0"/>
              <a:buChar char="•"/>
            </a:pPr>
            <a:r>
              <a:rPr lang="en-US" sz="3200" dirty="0" err="1"/>
              <a:t>Talend</a:t>
            </a:r>
            <a:r>
              <a:rPr lang="en-US" sz="3200" dirty="0"/>
              <a:t> Context Variables</a:t>
            </a:r>
          </a:p>
          <a:p>
            <a:endParaRPr lang="en-US" sz="3200" dirty="0"/>
          </a:p>
          <a:p>
            <a:pPr marL="285750" indent="-285750">
              <a:buFont typeface="Arial" panose="020B0604020202020204" pitchFamily="34" charset="0"/>
              <a:buChar char="•"/>
            </a:pPr>
            <a:r>
              <a:rPr lang="en-US" sz="3200" dirty="0"/>
              <a:t>Logs &amp; Error Handling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Best Practices &amp; Sample Jobs</a:t>
            </a:r>
          </a:p>
          <a:p>
            <a:endParaRPr lang="en-US" sz="3200" dirty="0"/>
          </a:p>
          <a:p>
            <a:pPr marL="285750" indent="-285750">
              <a:buFont typeface="Arial" panose="020B0604020202020204" pitchFamily="34" charset="0"/>
              <a:buChar char="•"/>
            </a:pPr>
            <a:r>
              <a:rPr lang="en-US" sz="3200" dirty="0"/>
              <a:t>Managing Routines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Design </a:t>
            </a:r>
            <a:r>
              <a:rPr lang="en-US" sz="3200" dirty="0" err="1"/>
              <a:t>Joblets</a:t>
            </a:r>
            <a:r>
              <a:rPr lang="en-US" sz="3200" dirty="0"/>
              <a:t> </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Design Business Model</a:t>
            </a:r>
          </a:p>
          <a:p>
            <a:endParaRPr lang="en-US" sz="3200" dirty="0"/>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38892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1000"/>
                                        <p:tgtEl>
                                          <p:spTgt spid="6">
                                            <p:txEl>
                                              <p:pRg st="4" end="4"/>
                                            </p:txEl>
                                          </p:spTgt>
                                        </p:tgtEl>
                                      </p:cBhvr>
                                    </p:animEffect>
                                    <p:anim calcmode="lin" valueType="num">
                                      <p:cBhvr>
                                        <p:cTn id="1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1000"/>
                                        <p:tgtEl>
                                          <p:spTgt spid="6">
                                            <p:txEl>
                                              <p:pRg st="6" end="6"/>
                                            </p:txEl>
                                          </p:spTgt>
                                        </p:tgtEl>
                                      </p:cBhvr>
                                    </p:animEffect>
                                    <p:anim calcmode="lin" valueType="num">
                                      <p:cBhvr>
                                        <p:cTn id="2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1000"/>
                                        <p:tgtEl>
                                          <p:spTgt spid="6">
                                            <p:txEl>
                                              <p:pRg st="8" end="8"/>
                                            </p:txEl>
                                          </p:spTgt>
                                        </p:tgtEl>
                                      </p:cBhvr>
                                    </p:animEffect>
                                    <p:anim calcmode="lin" valueType="num">
                                      <p:cBhvr>
                                        <p:cTn id="28"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8" end="8"/>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fade">
                                      <p:cBhvr>
                                        <p:cTn id="32" dur="1000"/>
                                        <p:tgtEl>
                                          <p:spTgt spid="6">
                                            <p:txEl>
                                              <p:pRg st="10" end="10"/>
                                            </p:txEl>
                                          </p:spTgt>
                                        </p:tgtEl>
                                      </p:cBhvr>
                                    </p:animEffect>
                                    <p:anim calcmode="lin" valueType="num">
                                      <p:cBhvr>
                                        <p:cTn id="33"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746975"/>
            <a:ext cx="6127682" cy="795270"/>
          </a:xfrm>
        </p:spPr>
        <p:txBody>
          <a:bodyPr>
            <a:normAutofit fontScale="90000"/>
          </a:bodyPr>
          <a:lstStyle/>
          <a:p>
            <a:r>
              <a:rPr lang="en-US" sz="4400" dirty="0"/>
              <a:t>Quick Re-cap of yesterday</a:t>
            </a:r>
          </a:p>
        </p:txBody>
      </p:sp>
      <p:sp>
        <p:nvSpPr>
          <p:cNvPr id="6" name="Text Placeholder 5"/>
          <p:cNvSpPr>
            <a:spLocks noGrp="1"/>
          </p:cNvSpPr>
          <p:nvPr>
            <p:ph type="body" sz="half" idx="2"/>
          </p:nvPr>
        </p:nvSpPr>
        <p:spPr>
          <a:xfrm>
            <a:off x="839788" y="1542245"/>
            <a:ext cx="7801936" cy="4768403"/>
          </a:xfrm>
        </p:spPr>
        <p:txBody>
          <a:bodyPr>
            <a:normAutofit fontScale="85000" lnSpcReduction="20000"/>
          </a:bodyPr>
          <a:lstStyle/>
          <a:p>
            <a:endParaRPr lang="en-US" sz="3200" dirty="0"/>
          </a:p>
          <a:p>
            <a:pPr marL="285750" indent="-285750">
              <a:buFont typeface="Arial" panose="020B0604020202020204" pitchFamily="34" charset="0"/>
              <a:buChar char="•"/>
            </a:pPr>
            <a:r>
              <a:rPr lang="en-US" sz="3200" dirty="0"/>
              <a:t>Introduction to </a:t>
            </a:r>
            <a:r>
              <a:rPr lang="en-US" sz="3200" dirty="0" err="1"/>
              <a:t>Talend</a:t>
            </a:r>
            <a:r>
              <a:rPr lang="en-US" sz="3200" dirty="0"/>
              <a:t> ecosystem </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err="1"/>
              <a:t>Talend</a:t>
            </a:r>
            <a:r>
              <a:rPr lang="en-US" sz="3200" dirty="0"/>
              <a:t> environment overview</a:t>
            </a:r>
          </a:p>
          <a:p>
            <a:endParaRPr lang="en-US" sz="3200" dirty="0"/>
          </a:p>
          <a:p>
            <a:pPr marL="285750" indent="-285750">
              <a:buFont typeface="Arial" panose="020B0604020202020204" pitchFamily="34" charset="0"/>
              <a:buChar char="•"/>
            </a:pPr>
            <a:r>
              <a:rPr lang="en-US" sz="3200" dirty="0"/>
              <a:t>Design </a:t>
            </a:r>
            <a:r>
              <a:rPr lang="en-US" sz="3200" dirty="0" err="1"/>
              <a:t>Talend</a:t>
            </a:r>
            <a:r>
              <a:rPr lang="en-US" sz="3200" dirty="0"/>
              <a:t> job</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Working with files and databases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Transformations &amp; Orchestration Components</a:t>
            </a:r>
          </a:p>
          <a:p>
            <a:r>
              <a:rPr lang="en-US" sz="3200" dirty="0"/>
              <a:t> </a:t>
            </a:r>
          </a:p>
          <a:p>
            <a:endParaRPr lang="en-US" sz="3200" dirty="0"/>
          </a:p>
          <a:p>
            <a:pPr marL="285750" indent="-285750">
              <a:buFont typeface="Arial" panose="020B0604020202020204" pitchFamily="34" charset="0"/>
              <a:buChar char="•"/>
            </a:pPr>
            <a:endParaRPr lang="en-US" sz="3200" dirty="0"/>
          </a:p>
          <a:p>
            <a:endParaRPr lang="en-US" sz="3200" dirty="0"/>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381254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1000"/>
                                        <p:tgtEl>
                                          <p:spTgt spid="6">
                                            <p:txEl>
                                              <p:pRg st="3" end="3"/>
                                            </p:txEl>
                                          </p:spTgt>
                                        </p:tgtEl>
                                      </p:cBhvr>
                                    </p:animEffect>
                                    <p:anim calcmode="lin" valueType="num">
                                      <p:cBhvr>
                                        <p:cTn id="1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1000"/>
                                        <p:tgtEl>
                                          <p:spTgt spid="6">
                                            <p:txEl>
                                              <p:pRg st="5" end="5"/>
                                            </p:txEl>
                                          </p:spTgt>
                                        </p:tgtEl>
                                      </p:cBhvr>
                                    </p:animEffect>
                                    <p:anim calcmode="lin" valueType="num">
                                      <p:cBhvr>
                                        <p:cTn id="1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1000"/>
                                        <p:tgtEl>
                                          <p:spTgt spid="6">
                                            <p:txEl>
                                              <p:pRg st="7" end="7"/>
                                            </p:txEl>
                                          </p:spTgt>
                                        </p:tgtEl>
                                      </p:cBhvr>
                                    </p:animEffect>
                                    <p:anim calcmode="lin" valueType="num">
                                      <p:cBhvr>
                                        <p:cTn id="2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animEffect transition="in" filter="fade">
                                      <p:cBhvr>
                                        <p:cTn id="27" dur="1000"/>
                                        <p:tgtEl>
                                          <p:spTgt spid="6">
                                            <p:txEl>
                                              <p:pRg st="9" end="9"/>
                                            </p:txEl>
                                          </p:spTgt>
                                        </p:tgtEl>
                                      </p:cBhvr>
                                    </p:animEffect>
                                    <p:anim calcmode="lin" valueType="num">
                                      <p:cBhvr>
                                        <p:cTn id="28"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9" end="9"/>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10" end="10"/>
                                            </p:txEl>
                                          </p:spTgt>
                                        </p:tgtEl>
                                        <p:attrNameLst>
                                          <p:attrName>style.visibility</p:attrName>
                                        </p:attrNameLst>
                                      </p:cBhvr>
                                      <p:to>
                                        <p:strVal val="visible"/>
                                      </p:to>
                                    </p:set>
                                    <p:animEffect transition="in" filter="fade">
                                      <p:cBhvr>
                                        <p:cTn id="32" dur="1000"/>
                                        <p:tgtEl>
                                          <p:spTgt spid="6">
                                            <p:txEl>
                                              <p:pRg st="10" end="10"/>
                                            </p:txEl>
                                          </p:spTgt>
                                        </p:tgtEl>
                                      </p:cBhvr>
                                    </p:animEffect>
                                    <p:anim calcmode="lin" valueType="num">
                                      <p:cBhvr>
                                        <p:cTn id="33"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r>
              <a:rPr lang="en-US" sz="2000" b="1" dirty="0"/>
              <a:t>Variables</a:t>
            </a:r>
            <a:r>
              <a:rPr lang="en-US" sz="2000" dirty="0"/>
              <a:t> represent values which change throughout the execution of a program</a:t>
            </a:r>
          </a:p>
          <a:p>
            <a:endParaRPr lang="en-US" sz="2000" dirty="0"/>
          </a:p>
          <a:p>
            <a:r>
              <a:rPr lang="en-US" sz="2000" b="1" dirty="0"/>
              <a:t> A global variable </a:t>
            </a:r>
            <a:r>
              <a:rPr lang="en-US" sz="2000" dirty="0"/>
              <a:t>is a system variable which can be accessed by any module or function. It retains its value after the function or program using it has completed execution</a:t>
            </a:r>
          </a:p>
          <a:p>
            <a:pPr marL="0" indent="0">
              <a:buNone/>
            </a:pPr>
            <a:endParaRPr lang="en-US" sz="2000" dirty="0"/>
          </a:p>
          <a:p>
            <a:r>
              <a:rPr lang="en-US" sz="2000" b="1" dirty="0"/>
              <a:t>A context variable </a:t>
            </a:r>
            <a:r>
              <a:rPr lang="en-US" sz="2000" dirty="0"/>
              <a:t>is a variable which is defined by the user for a particular context</a:t>
            </a:r>
          </a:p>
          <a:p>
            <a:endParaRPr lang="en-US" sz="2000" dirty="0"/>
          </a:p>
          <a:p>
            <a:endParaRPr lang="en-US" sz="2000"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Using contexts &amp; Variables</a:t>
            </a:r>
          </a:p>
        </p:txBody>
      </p:sp>
      <p:pic>
        <p:nvPicPr>
          <p:cNvPr id="1026" name="Picture 2" descr="https://help.talend.com/images/61/bk-tp-df-studio-ug-611/Context_Variableta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614" y="3411604"/>
            <a:ext cx="9362941"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158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r>
              <a:rPr lang="en-US" dirty="0"/>
              <a:t>The context holds the parameters at compile time </a:t>
            </a:r>
          </a:p>
          <a:p>
            <a:endParaRPr lang="en-US" dirty="0"/>
          </a:p>
          <a:p>
            <a:r>
              <a:rPr lang="en-US" dirty="0"/>
              <a:t>These parameters are grouped in Context Groups and defined into the repository as primitive java types</a:t>
            </a:r>
          </a:p>
          <a:p>
            <a:endParaRPr lang="en-US" dirty="0"/>
          </a:p>
          <a:p>
            <a:r>
              <a:rPr lang="en-US" dirty="0"/>
              <a:t>Then, they will end up as public attributes of the context object inside the code</a:t>
            </a:r>
          </a:p>
          <a:p>
            <a:pPr lvl="1"/>
            <a:r>
              <a:rPr lang="en-US" dirty="0"/>
              <a:t>E.g. a parameter named “</a:t>
            </a:r>
            <a:r>
              <a:rPr lang="en-US" dirty="0" err="1"/>
              <a:t>DBName</a:t>
            </a:r>
            <a:r>
              <a:rPr lang="en-US" dirty="0"/>
              <a:t>” will be referenced using syntax </a:t>
            </a:r>
            <a:r>
              <a:rPr lang="en-US" i="1" dirty="0" err="1"/>
              <a:t>context.DBName</a:t>
            </a:r>
            <a:r>
              <a:rPr lang="en-US" i="1" dirty="0"/>
              <a:t> </a:t>
            </a:r>
            <a:r>
              <a:rPr lang="en-US" dirty="0"/>
              <a:t>in code and </a:t>
            </a:r>
            <a:r>
              <a:rPr lang="en-US" dirty="0" err="1"/>
              <a:t>paramters</a:t>
            </a:r>
            <a:r>
              <a:rPr lang="en-US" dirty="0"/>
              <a:t> field. </a:t>
            </a:r>
          </a:p>
          <a:p>
            <a:r>
              <a:rPr lang="en-US" dirty="0"/>
              <a:t>Just like parameters, “built in” context can be defined, to scope it in local job only</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The context</a:t>
            </a:r>
          </a:p>
        </p:txBody>
      </p:sp>
    </p:spTree>
    <p:extLst>
      <p:ext uri="{BB962C8B-B14F-4D97-AF65-F5344CB8AC3E}">
        <p14:creationId xmlns:p14="http://schemas.microsoft.com/office/powerpoint/2010/main" val="445570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1825625"/>
            <a:ext cx="7611876" cy="4351338"/>
          </a:xfrm>
        </p:spPr>
        <p:txBody>
          <a:bodyPr>
            <a:normAutofit fontScale="92500"/>
          </a:bodyPr>
          <a:lstStyle/>
          <a:p>
            <a:r>
              <a:rPr lang="en-US" dirty="0"/>
              <a:t>The Logs &amp; Errors family of components allow you to log information about the execution of your Job</a:t>
            </a:r>
          </a:p>
          <a:p>
            <a:endParaRPr lang="en-US" dirty="0"/>
          </a:p>
          <a:p>
            <a:r>
              <a:rPr lang="en-US" dirty="0"/>
              <a:t> With the exception of </a:t>
            </a:r>
            <a:r>
              <a:rPr lang="en-US" b="1" dirty="0" err="1"/>
              <a:t>tDie</a:t>
            </a:r>
            <a:r>
              <a:rPr lang="en-US" dirty="0"/>
              <a:t>, these components play no functional part in the task-specific processing of your Job; </a:t>
            </a:r>
          </a:p>
          <a:p>
            <a:endParaRPr lang="en-US" dirty="0"/>
          </a:p>
          <a:p>
            <a:r>
              <a:rPr lang="en-US" dirty="0"/>
              <a:t>however, they play an important part in the debugging your Jobs and helping to ensure their smooth running</a:t>
            </a:r>
          </a:p>
        </p:txBody>
      </p:sp>
      <p:pic>
        <p:nvPicPr>
          <p:cNvPr id="4" name="Picture 3"/>
          <p:cNvPicPr>
            <a:picLocks noChangeAspect="1"/>
          </p:cNvPicPr>
          <p:nvPr/>
        </p:nvPicPr>
        <p:blipFill>
          <a:blip r:embed="rId2"/>
          <a:stretch>
            <a:fillRect/>
          </a:stretch>
        </p:blipFill>
        <p:spPr>
          <a:xfrm>
            <a:off x="8946792" y="754420"/>
            <a:ext cx="2850256" cy="5736531"/>
          </a:xfrm>
          <a:prstGeom prst="rect">
            <a:avLst/>
          </a:prstGeom>
        </p:spPr>
      </p:pic>
      <p:sp>
        <p:nvSpPr>
          <p:cNvPr id="5" name="Right Arrow 4"/>
          <p:cNvSpPr/>
          <p:nvPr/>
        </p:nvSpPr>
        <p:spPr>
          <a:xfrm>
            <a:off x="8170304" y="2079983"/>
            <a:ext cx="922316" cy="63106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Logs and Error Handling</a:t>
            </a:r>
          </a:p>
        </p:txBody>
      </p:sp>
    </p:spTree>
    <p:extLst>
      <p:ext uri="{BB962C8B-B14F-4D97-AF65-F5344CB8AC3E}">
        <p14:creationId xmlns:p14="http://schemas.microsoft.com/office/powerpoint/2010/main" val="340106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lnSpcReduction="10000"/>
          </a:bodyPr>
          <a:lstStyle/>
          <a:p>
            <a:pPr marL="0" indent="0">
              <a:buNone/>
            </a:pPr>
            <a:r>
              <a:rPr lang="en-US" dirty="0" err="1"/>
              <a:t>Talend</a:t>
            </a:r>
            <a:r>
              <a:rPr lang="en-US" dirty="0"/>
              <a:t> Open Studio job should die gracefully, notifying the operations team and leaving the data in a good state… </a:t>
            </a:r>
          </a:p>
          <a:p>
            <a:pPr marL="0" indent="0">
              <a:buNone/>
            </a:pPr>
            <a:r>
              <a:rPr lang="en-US" dirty="0"/>
              <a:t>We are going to discuss three strategies</a:t>
            </a:r>
          </a:p>
          <a:p>
            <a:pPr marL="0" indent="0">
              <a:buNone/>
            </a:pPr>
            <a:endParaRPr lang="en-US" dirty="0"/>
          </a:p>
          <a:p>
            <a:pPr marL="0" indent="0">
              <a:buNone/>
            </a:pPr>
            <a:r>
              <a:rPr lang="en-US" b="1" dirty="0"/>
              <a:t>Do Nothing</a:t>
            </a:r>
          </a:p>
          <a:p>
            <a:pPr marL="0" indent="0">
              <a:buNone/>
            </a:pPr>
            <a:r>
              <a:rPr lang="en-US" dirty="0"/>
              <a:t>For simple jobs, say an automated administrative task, you can rely on the exception throwing of </a:t>
            </a:r>
            <a:r>
              <a:rPr lang="en-US" dirty="0" err="1"/>
              <a:t>Talend</a:t>
            </a:r>
            <a:r>
              <a:rPr lang="en-US" dirty="0"/>
              <a:t> Open Studio.  </a:t>
            </a:r>
          </a:p>
          <a:p>
            <a:pPr marL="0" indent="0">
              <a:buNone/>
            </a:pPr>
            <a:r>
              <a:rPr lang="en-US" dirty="0"/>
              <a:t>An example is a simple input to output job where a database failure in writing the output results in a system error.  This is expressed in the Run View as a red stack trace. </a:t>
            </a:r>
          </a:p>
          <a:p>
            <a:pPr marL="0" indent="0">
              <a:buNone/>
            </a:pPr>
            <a:r>
              <a:rPr lang="en-US" dirty="0"/>
              <a:t> </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Error Handling Strategies</a:t>
            </a:r>
          </a:p>
        </p:txBody>
      </p:sp>
    </p:spTree>
    <p:extLst>
      <p:ext uri="{BB962C8B-B14F-4D97-AF65-F5344CB8AC3E}">
        <p14:creationId xmlns:p14="http://schemas.microsoft.com/office/powerpoint/2010/main" val="3892429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lnSpcReduction="10000"/>
          </a:bodyPr>
          <a:lstStyle/>
          <a:p>
            <a:pPr marL="0" indent="0">
              <a:buNone/>
            </a:pPr>
            <a:r>
              <a:rPr lang="en-US" dirty="0" err="1"/>
              <a:t>Talend</a:t>
            </a:r>
            <a:r>
              <a:rPr lang="en-US" dirty="0"/>
              <a:t> Open Studio job should die gracefully, notifying the operations team and leaving the data in a good state… </a:t>
            </a:r>
          </a:p>
          <a:p>
            <a:pPr marL="0" indent="0">
              <a:buNone/>
            </a:pPr>
            <a:r>
              <a:rPr lang="en-US" dirty="0"/>
              <a:t>We are going to discuss three strategies</a:t>
            </a:r>
          </a:p>
          <a:p>
            <a:pPr marL="0" indent="0">
              <a:buNone/>
            </a:pPr>
            <a:endParaRPr lang="en-US" dirty="0"/>
          </a:p>
          <a:p>
            <a:pPr marL="0" indent="0">
              <a:buNone/>
            </a:pPr>
            <a:r>
              <a:rPr lang="en-US" b="1" dirty="0"/>
              <a:t>Do Nothing</a:t>
            </a:r>
          </a:p>
          <a:p>
            <a:pPr marL="0" indent="0">
              <a:buNone/>
            </a:pPr>
            <a:r>
              <a:rPr lang="en-US" dirty="0"/>
              <a:t>For simple jobs, say an automated administrative task, you can rely on the exception throwing of </a:t>
            </a:r>
            <a:r>
              <a:rPr lang="en-US" dirty="0" err="1"/>
              <a:t>Talend</a:t>
            </a:r>
            <a:r>
              <a:rPr lang="en-US" dirty="0"/>
              <a:t> Open Studio.  </a:t>
            </a:r>
          </a:p>
          <a:p>
            <a:pPr marL="0" indent="0">
              <a:buNone/>
            </a:pPr>
            <a:r>
              <a:rPr lang="en-US" dirty="0"/>
              <a:t>An example is a simple input to output job where a database failure in writing the output results in a system error.  This is expressed in the Run View as a red stack trace. </a:t>
            </a:r>
          </a:p>
          <a:p>
            <a:pPr marL="0" indent="0">
              <a:buNone/>
            </a:pPr>
            <a:r>
              <a:rPr lang="en-US" dirty="0"/>
              <a:t> </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Error Handling Strategies</a:t>
            </a:r>
          </a:p>
        </p:txBody>
      </p:sp>
    </p:spTree>
    <p:extLst>
      <p:ext uri="{BB962C8B-B14F-4D97-AF65-F5344CB8AC3E}">
        <p14:creationId xmlns:p14="http://schemas.microsoft.com/office/powerpoint/2010/main" val="2496358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fontScale="77500" lnSpcReduction="20000"/>
          </a:bodyPr>
          <a:lstStyle/>
          <a:p>
            <a:pPr marL="0" indent="0">
              <a:buNone/>
            </a:pPr>
            <a:r>
              <a:rPr lang="en-US" b="1" dirty="0" err="1"/>
              <a:t>Subjob</a:t>
            </a:r>
            <a:r>
              <a:rPr lang="en-US" b="1" dirty="0"/>
              <a:t> or Component Error Triggers</a:t>
            </a:r>
          </a:p>
          <a:p>
            <a:pPr marL="0" indent="0">
              <a:buNone/>
            </a:pPr>
            <a:endParaRPr lang="en-US" dirty="0"/>
          </a:p>
          <a:p>
            <a:pPr marL="0" indent="0">
              <a:buNone/>
            </a:pPr>
            <a:r>
              <a:rPr lang="en-US" dirty="0"/>
              <a:t>Each </a:t>
            </a:r>
            <a:r>
              <a:rPr lang="en-US" dirty="0" err="1"/>
              <a:t>subjob</a:t>
            </a:r>
            <a:r>
              <a:rPr lang="en-US" dirty="0"/>
              <a:t> and component has a return code that can drive additional processing. </a:t>
            </a:r>
          </a:p>
          <a:p>
            <a:pPr marL="0" indent="0">
              <a:buNone/>
            </a:pPr>
            <a:endParaRPr lang="en-US" dirty="0"/>
          </a:p>
          <a:p>
            <a:pPr marL="0" indent="0">
              <a:buNone/>
            </a:pPr>
            <a:r>
              <a:rPr lang="en-US" dirty="0"/>
              <a:t>The </a:t>
            </a:r>
            <a:r>
              <a:rPr lang="en-US" b="1" dirty="0" err="1"/>
              <a:t>Subjob</a:t>
            </a:r>
            <a:r>
              <a:rPr lang="en-US" b="1" dirty="0"/>
              <a:t> Ok/Error and Component Ok/Error</a:t>
            </a:r>
            <a:r>
              <a:rPr lang="en-US" dirty="0"/>
              <a:t> can be used to steer the error toward an error handling routine like the </a:t>
            </a:r>
            <a:r>
              <a:rPr lang="en-US" dirty="0" err="1"/>
              <a:t>tSendMail</a:t>
            </a:r>
            <a:r>
              <a:rPr lang="en-US" dirty="0"/>
              <a:t> component.  </a:t>
            </a:r>
          </a:p>
          <a:p>
            <a:pPr marL="0" indent="0">
              <a:buNone/>
            </a:pPr>
            <a:r>
              <a:rPr lang="en-US" dirty="0"/>
              <a:t>Both an individual </a:t>
            </a:r>
            <a:r>
              <a:rPr lang="en-US" dirty="0" err="1"/>
              <a:t>subjob</a:t>
            </a:r>
            <a:r>
              <a:rPr lang="en-US" dirty="0"/>
              <a:t> and a finer-grain component can be tested.  </a:t>
            </a:r>
          </a:p>
          <a:p>
            <a:pPr marL="0" indent="0">
              <a:buNone/>
            </a:pPr>
            <a:endParaRPr lang="en-US" dirty="0"/>
          </a:p>
          <a:p>
            <a:pPr marL="0" indent="0">
              <a:buNone/>
            </a:pPr>
            <a:r>
              <a:rPr lang="en-US" dirty="0"/>
              <a:t>While testing the individual </a:t>
            </a:r>
            <a:r>
              <a:rPr lang="en-US" dirty="0" err="1"/>
              <a:t>subjobs</a:t>
            </a:r>
            <a:r>
              <a:rPr lang="en-US" dirty="0"/>
              <a:t> and components has the advantage of providing error handling tied to the specific case, there are disadvantages in maintenance and testing.  </a:t>
            </a:r>
          </a:p>
          <a:p>
            <a:pPr marL="0" indent="0">
              <a:buNone/>
            </a:pPr>
            <a:endParaRPr lang="en-US" dirty="0"/>
          </a:p>
          <a:p>
            <a:pPr marL="0" indent="0">
              <a:buNone/>
            </a:pPr>
            <a:r>
              <a:rPr lang="en-US" dirty="0"/>
              <a:t>Maintenance suffers because the job  becomes cluttered with extra components which can confuse the normal processing, less frequent processing, and the error handling.  Testing is harder because there are more test cases.</a:t>
            </a:r>
            <a:br>
              <a:rPr lang="en-US" dirty="0"/>
            </a:b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3451955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pPr marL="0" indent="0">
              <a:buNone/>
            </a:pPr>
            <a:r>
              <a:rPr lang="en-US" b="1" dirty="0" err="1"/>
              <a:t>tAssertCatcher</a:t>
            </a:r>
            <a:endParaRPr lang="en-US" b="1" dirty="0"/>
          </a:p>
          <a:p>
            <a:pPr marL="0" indent="0">
              <a:buNone/>
            </a:pPr>
            <a:endParaRPr lang="en-US" b="1" dirty="0"/>
          </a:p>
          <a:p>
            <a:pPr marL="0" indent="0">
              <a:buNone/>
            </a:pPr>
            <a:r>
              <a:rPr lang="en-US" dirty="0"/>
              <a:t>A more general strategy is to define an error handling </a:t>
            </a:r>
            <a:r>
              <a:rPr lang="en-US" dirty="0" err="1"/>
              <a:t>subjob</a:t>
            </a:r>
            <a:r>
              <a:rPr lang="en-US" dirty="0"/>
              <a:t> to be performed when an error -- any error -- occurs.  This has the important advantage of consolidating the error handling, dramatically reducing testing.  It puts the burden of testing for error conditions on </a:t>
            </a:r>
            <a:r>
              <a:rPr lang="en-US" dirty="0" err="1"/>
              <a:t>Talend</a:t>
            </a:r>
            <a:r>
              <a:rPr lang="en-US" dirty="0"/>
              <a:t> (where it belongs).</a:t>
            </a:r>
            <a:br>
              <a:rPr lang="en-US" dirty="0"/>
            </a:br>
            <a:br>
              <a:rPr lang="en-US" dirty="0"/>
            </a:br>
            <a:r>
              <a:rPr lang="en-US" dirty="0"/>
              <a:t>To implement the general strategy, use the </a:t>
            </a:r>
            <a:r>
              <a:rPr lang="en-US" b="1" dirty="0" err="1"/>
              <a:t>tAssertCatcher</a:t>
            </a:r>
            <a:r>
              <a:rPr lang="en-US" dirty="0"/>
              <a:t> component which will be invoked whenever any component throws an error.</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1896309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0943"/>
          </a:xfrm>
        </p:spPr>
        <p:txBody>
          <a:bodyPr>
            <a:normAutofit fontScale="90000"/>
          </a:bodyPr>
          <a:lstStyle/>
          <a:p>
            <a:r>
              <a:rPr lang="en-US" dirty="0"/>
              <a:t>Products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976" y="1056068"/>
            <a:ext cx="10766738" cy="5525036"/>
          </a:xfrm>
          <a:solidFill>
            <a:schemeClr val="tx1"/>
          </a:solidFill>
        </p:spPr>
      </p:pic>
    </p:spTree>
    <p:extLst>
      <p:ext uri="{BB962C8B-B14F-4D97-AF65-F5344CB8AC3E}">
        <p14:creationId xmlns:p14="http://schemas.microsoft.com/office/powerpoint/2010/main" val="2354258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fontScale="92500" lnSpcReduction="20000"/>
          </a:bodyPr>
          <a:lstStyle/>
          <a:p>
            <a:pPr marL="0" indent="0">
              <a:buNone/>
            </a:pPr>
            <a:r>
              <a:rPr lang="en-US" dirty="0"/>
              <a:t>Routines are reusable pieces of Java code. Routines enable you to write custom code in Java to optimize data processing, improve Job capacity, and to extend </a:t>
            </a:r>
            <a:r>
              <a:rPr lang="en-US" dirty="0" err="1"/>
              <a:t>Talend</a:t>
            </a:r>
            <a:r>
              <a:rPr lang="en-US" dirty="0"/>
              <a:t> Studio features. </a:t>
            </a:r>
          </a:p>
          <a:p>
            <a:pPr marL="0" indent="0">
              <a:buNone/>
            </a:pPr>
            <a:endParaRPr lang="en-US" dirty="0"/>
          </a:p>
          <a:p>
            <a:pPr marL="0" indent="0">
              <a:buNone/>
            </a:pPr>
            <a:r>
              <a:rPr lang="en-US" dirty="0"/>
              <a:t>There are two types of routines in </a:t>
            </a:r>
            <a:r>
              <a:rPr lang="en-US" dirty="0" err="1"/>
              <a:t>Talend</a:t>
            </a:r>
            <a:r>
              <a:rPr lang="en-US" dirty="0"/>
              <a:t> Studio:</a:t>
            </a:r>
          </a:p>
          <a:p>
            <a:pPr marL="0" indent="0">
              <a:buNone/>
            </a:pPr>
            <a:endParaRPr lang="en-US" dirty="0"/>
          </a:p>
          <a:p>
            <a:r>
              <a:rPr lang="en-US" b="1" dirty="0"/>
              <a:t>System routines:</a:t>
            </a:r>
            <a:r>
              <a:rPr lang="en-US" dirty="0"/>
              <a:t> a number of system routines are provided. They are classified according to the type of data they process, such as: numerical, string, date. These types of routines are read-only, and you can call them directly in a </a:t>
            </a:r>
            <a:r>
              <a:rPr lang="en-US" dirty="0" err="1"/>
              <a:t>Talend</a:t>
            </a:r>
            <a:r>
              <a:rPr lang="en-US" dirty="0"/>
              <a:t> Job.</a:t>
            </a:r>
          </a:p>
          <a:p>
            <a:endParaRPr lang="en-US" dirty="0"/>
          </a:p>
          <a:p>
            <a:r>
              <a:rPr lang="en-US" b="1" dirty="0"/>
              <a:t>User routines:</a:t>
            </a:r>
            <a:r>
              <a:rPr lang="en-US" dirty="0"/>
              <a:t> You can create your own new user routines or adapt existing routines.</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Managing Routines</a:t>
            </a:r>
          </a:p>
        </p:txBody>
      </p:sp>
    </p:spTree>
    <p:extLst>
      <p:ext uri="{BB962C8B-B14F-4D97-AF65-F5344CB8AC3E}">
        <p14:creationId xmlns:p14="http://schemas.microsoft.com/office/powerpoint/2010/main" val="20835885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fontScale="77500" lnSpcReduction="20000"/>
          </a:bodyPr>
          <a:lstStyle/>
          <a:p>
            <a:pPr marL="0" indent="0">
              <a:buNone/>
            </a:pPr>
            <a:r>
              <a:rPr lang="en-US" b="1" dirty="0"/>
              <a:t>Routine Package</a:t>
            </a:r>
          </a:p>
          <a:p>
            <a:pPr marL="0" indent="0">
              <a:buNone/>
            </a:pPr>
            <a:r>
              <a:rPr lang="en-US" dirty="0"/>
              <a:t>All of your custom routines are placed in a Java package named routines package routines;. You cannot change the package.</a:t>
            </a:r>
          </a:p>
          <a:p>
            <a:pPr marL="0" indent="0">
              <a:buNone/>
            </a:pPr>
            <a:endParaRPr lang="en-US" dirty="0"/>
          </a:p>
          <a:p>
            <a:pPr marL="0" indent="0">
              <a:buNone/>
            </a:pPr>
            <a:r>
              <a:rPr lang="en-US" b="1" dirty="0"/>
              <a:t>Class Comments</a:t>
            </a:r>
          </a:p>
          <a:p>
            <a:pPr marL="0" indent="0">
              <a:buNone/>
            </a:pPr>
            <a:r>
              <a:rPr lang="en-US" dirty="0" err="1"/>
              <a:t>Talend</a:t>
            </a:r>
            <a:r>
              <a:rPr lang="en-US" dirty="0"/>
              <a:t> adds some class-level comments. These provide you with some helpful information on how to write the comments for your methods.</a:t>
            </a:r>
          </a:p>
          <a:p>
            <a:pPr marL="0" indent="0">
              <a:buNone/>
            </a:pPr>
            <a:endParaRPr lang="en-US" dirty="0"/>
          </a:p>
          <a:p>
            <a:pPr marL="0" indent="0">
              <a:buNone/>
            </a:pPr>
            <a:r>
              <a:rPr lang="en-US" b="1" dirty="0"/>
              <a:t>Class Definition</a:t>
            </a:r>
          </a:p>
          <a:p>
            <a:pPr marL="0" indent="0">
              <a:buNone/>
            </a:pPr>
            <a:r>
              <a:rPr lang="en-US" dirty="0"/>
              <a:t>A new Class has been defined with the name that you entered when you created your routine public class </a:t>
            </a:r>
            <a:r>
              <a:rPr lang="en-US" dirty="0" err="1"/>
              <a:t>PhoneUtil</a:t>
            </a:r>
            <a:r>
              <a:rPr lang="en-US" dirty="0"/>
              <a:t> {.</a:t>
            </a:r>
          </a:p>
          <a:p>
            <a:pPr marL="0" indent="0">
              <a:buNone/>
            </a:pPr>
            <a:endParaRPr lang="en-US" dirty="0"/>
          </a:p>
          <a:p>
            <a:pPr marL="0" indent="0">
              <a:buNone/>
            </a:pPr>
            <a:r>
              <a:rPr lang="en-US" b="1" dirty="0"/>
              <a:t>Method Implementation</a:t>
            </a:r>
          </a:p>
          <a:p>
            <a:pPr marL="0" indent="0">
              <a:buNone/>
            </a:pPr>
            <a:r>
              <a:rPr lang="en-US" dirty="0"/>
              <a:t>A new Public Static Method has been implemented </a:t>
            </a:r>
            <a:r>
              <a:rPr lang="en-US" b="1" dirty="0"/>
              <a:t>public static void </a:t>
            </a:r>
            <a:r>
              <a:rPr lang="en-US" b="1" dirty="0" err="1"/>
              <a:t>helloExample</a:t>
            </a:r>
            <a:r>
              <a:rPr lang="en-US" b="1" dirty="0"/>
              <a:t>(String message)</a:t>
            </a:r>
            <a:r>
              <a:rPr lang="en-US" dirty="0"/>
              <a:t> {. This is simply created as a helper to get you going.</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Routine Structure</a:t>
            </a:r>
          </a:p>
        </p:txBody>
      </p:sp>
    </p:spTree>
    <p:extLst>
      <p:ext uri="{BB962C8B-B14F-4D97-AF65-F5344CB8AC3E}">
        <p14:creationId xmlns:p14="http://schemas.microsoft.com/office/powerpoint/2010/main" val="3167509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Autofit/>
          </a:bodyPr>
          <a:lstStyle/>
          <a:p>
            <a:pPr marL="0" indent="0">
              <a:buNone/>
            </a:pPr>
            <a:r>
              <a:rPr lang="en-US" sz="2200" b="1" dirty="0"/>
              <a:t>Method Implementation Comments</a:t>
            </a:r>
          </a:p>
          <a:p>
            <a:pPr marL="0" indent="0">
              <a:buNone/>
            </a:pPr>
            <a:r>
              <a:rPr lang="en-US" sz="2200" dirty="0"/>
              <a:t>The method comments that are created by </a:t>
            </a:r>
            <a:r>
              <a:rPr lang="en-US" sz="2200" dirty="0" err="1"/>
              <a:t>Talend</a:t>
            </a:r>
            <a:r>
              <a:rPr lang="en-US" sz="2200" dirty="0"/>
              <a:t> are more than simple comments. These comments control how your new method features in the </a:t>
            </a:r>
            <a:r>
              <a:rPr lang="en-US" sz="2200" dirty="0" err="1"/>
              <a:t>Talend</a:t>
            </a:r>
            <a:r>
              <a:rPr lang="en-US" sz="2200" dirty="0"/>
              <a:t> Designer. You will have seen the structure of these comments documented in the Class comments; but we'll now look at these in a little more depth.</a:t>
            </a:r>
          </a:p>
          <a:p>
            <a:pPr marL="0" indent="0">
              <a:buNone/>
            </a:pPr>
            <a:endParaRPr lang="en-US" sz="2200" dirty="0"/>
          </a:p>
          <a:p>
            <a:pPr marL="0" indent="0">
              <a:buNone/>
            </a:pPr>
            <a:r>
              <a:rPr lang="en-US" sz="2200" b="1" dirty="0"/>
              <a:t>First Comment Lines</a:t>
            </a:r>
          </a:p>
          <a:p>
            <a:pPr marL="0" indent="0">
              <a:buNone/>
            </a:pPr>
            <a:r>
              <a:rPr lang="en-US" sz="2200" dirty="0"/>
              <a:t>The first comment line provides the text that will be shown in the in-line help. This is optional.</a:t>
            </a:r>
          </a:p>
          <a:p>
            <a:pPr marL="0" indent="0">
              <a:buNone/>
            </a:pPr>
            <a:endParaRPr lang="en-US" sz="2200" dirty="0"/>
          </a:p>
          <a:p>
            <a:pPr marL="0" indent="0">
              <a:buNone/>
            </a:pPr>
            <a:r>
              <a:rPr lang="en-US" sz="2200" b="1" dirty="0"/>
              <a:t>{</a:t>
            </a:r>
            <a:r>
              <a:rPr lang="en-US" sz="2200" b="1" dirty="0" err="1"/>
              <a:t>talendTypes</a:t>
            </a:r>
            <a:r>
              <a:rPr lang="en-US" sz="2200" b="1" dirty="0"/>
              <a:t>}</a:t>
            </a:r>
          </a:p>
          <a:p>
            <a:pPr marL="0" indent="0">
              <a:buNone/>
            </a:pPr>
            <a:r>
              <a:rPr lang="en-US" sz="2200" dirty="0"/>
              <a:t>This value is used to tell the interpreter the </a:t>
            </a:r>
            <a:r>
              <a:rPr lang="en-US" sz="2200" dirty="0" err="1"/>
              <a:t>Talend</a:t>
            </a:r>
            <a:r>
              <a:rPr lang="en-US" sz="2200" dirty="0"/>
              <a:t> return type of the method.</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2478893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Autofit/>
          </a:bodyPr>
          <a:lstStyle/>
          <a:p>
            <a:pPr marL="0" indent="0">
              <a:buNone/>
            </a:pPr>
            <a:r>
              <a:rPr lang="en-US" sz="2200" b="1" dirty="0"/>
              <a:t>{Category}</a:t>
            </a:r>
          </a:p>
          <a:p>
            <a:pPr marL="0" indent="0">
              <a:buNone/>
            </a:pPr>
            <a:r>
              <a:rPr lang="en-US" sz="2200" dirty="0"/>
              <a:t>This value defines the Class' category. This is used within the </a:t>
            </a:r>
            <a:r>
              <a:rPr lang="en-US" sz="2200" dirty="0" err="1"/>
              <a:t>Talend</a:t>
            </a:r>
            <a:r>
              <a:rPr lang="en-US" sz="2200" dirty="0"/>
              <a:t> Designer, to navigate to the method.</a:t>
            </a:r>
          </a:p>
          <a:p>
            <a:pPr marL="0" indent="0">
              <a:buNone/>
            </a:pPr>
            <a:r>
              <a:rPr lang="en-US" sz="2200" b="1" dirty="0"/>
              <a:t>{</a:t>
            </a:r>
            <a:r>
              <a:rPr lang="en-US" sz="2200" b="1" dirty="0" err="1"/>
              <a:t>param</a:t>
            </a:r>
            <a:r>
              <a:rPr lang="en-US" sz="2200" b="1" dirty="0"/>
              <a:t>}</a:t>
            </a:r>
          </a:p>
          <a:p>
            <a:pPr marL="0" indent="0">
              <a:buNone/>
            </a:pPr>
            <a:r>
              <a:rPr lang="en-US" sz="2200" dirty="0"/>
              <a:t>This value defines the parameter types that are passed to the method. Again, this is for use with in the </a:t>
            </a:r>
            <a:r>
              <a:rPr lang="en-US" sz="2200" dirty="0" err="1"/>
              <a:t>Talend</a:t>
            </a:r>
            <a:r>
              <a:rPr lang="en-US" sz="2200" dirty="0"/>
              <a:t> Designer.</a:t>
            </a:r>
          </a:p>
          <a:p>
            <a:pPr marL="0" indent="0">
              <a:buNone/>
            </a:pPr>
            <a:r>
              <a:rPr lang="en-US" sz="2200" b="1" dirty="0"/>
              <a:t>{example}</a:t>
            </a:r>
          </a:p>
          <a:p>
            <a:pPr marL="0" indent="0">
              <a:buNone/>
            </a:pPr>
            <a:r>
              <a:rPr lang="en-US" sz="2200" dirty="0"/>
              <a:t>Used to show example usage, within the </a:t>
            </a:r>
            <a:r>
              <a:rPr lang="en-US" sz="2200" dirty="0" err="1"/>
              <a:t>Talend</a:t>
            </a:r>
            <a:r>
              <a:rPr lang="en-US" sz="2200" dirty="0"/>
              <a:t> Designer.</a:t>
            </a:r>
          </a:p>
          <a:p>
            <a:pPr marL="0" indent="0">
              <a:buNone/>
            </a:pPr>
            <a:r>
              <a:rPr lang="en-US" sz="2200" b="1" dirty="0"/>
              <a:t>//$NON-NLS-1$</a:t>
            </a:r>
          </a:p>
          <a:p>
            <a:pPr marL="0" indent="0">
              <a:buNone/>
            </a:pPr>
            <a:r>
              <a:rPr lang="en-US" sz="2200" dirty="0"/>
              <a:t>You may see comments similar to this, following </a:t>
            </a:r>
            <a:r>
              <a:rPr lang="en-US" sz="2200" i="1" dirty="0"/>
              <a:t>String</a:t>
            </a:r>
            <a:r>
              <a:rPr lang="en-US" sz="2200" dirty="0"/>
              <a:t> declarations. This is a directive to </a:t>
            </a:r>
            <a:r>
              <a:rPr lang="en-US" sz="2200" i="1" dirty="0"/>
              <a:t>Eclipse</a:t>
            </a:r>
            <a:r>
              <a:rPr lang="en-US" sz="2200" dirty="0"/>
              <a:t> to silence warnings if it encounters string literals (when it has been configured to complain).</a:t>
            </a:r>
          </a:p>
          <a:p>
            <a:pPr marL="0" indent="0">
              <a:buNone/>
            </a:pPr>
            <a:endParaRPr lang="en-US" sz="2200"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3521225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rmAutofit/>
          </a:bodyPr>
          <a:lstStyle/>
          <a:p>
            <a:pPr marL="0" indent="0">
              <a:buNone/>
            </a:pPr>
            <a:r>
              <a:rPr lang="en-US" dirty="0"/>
              <a:t>Good Job design is at the heart of your </a:t>
            </a:r>
            <a:r>
              <a:rPr lang="en-US" dirty="0" err="1"/>
              <a:t>Talend</a:t>
            </a:r>
            <a:r>
              <a:rPr lang="en-US" dirty="0"/>
              <a:t> development. In this section, we’ll look at the different aspects of designing your Jobs</a:t>
            </a:r>
          </a:p>
          <a:p>
            <a:pPr lvl="1"/>
            <a:r>
              <a:rPr lang="en-US" dirty="0"/>
              <a:t>Purpose of Job</a:t>
            </a:r>
            <a:endParaRPr lang="en-US" sz="3200" dirty="0"/>
          </a:p>
          <a:p>
            <a:pPr lvl="1"/>
            <a:r>
              <a:rPr lang="en-US" dirty="0"/>
              <a:t>Job Architecture</a:t>
            </a:r>
            <a:endParaRPr lang="en-US" sz="3200" dirty="0"/>
          </a:p>
          <a:p>
            <a:pPr lvl="1"/>
            <a:r>
              <a:rPr lang="en-US" dirty="0"/>
              <a:t>Reusability</a:t>
            </a:r>
            <a:endParaRPr lang="en-US" sz="3200" dirty="0"/>
          </a:p>
          <a:p>
            <a:pPr lvl="1"/>
            <a:r>
              <a:rPr lang="en-US" dirty="0"/>
              <a:t>Error Handling</a:t>
            </a:r>
            <a:endParaRPr lang="en-US" sz="3200" dirty="0"/>
          </a:p>
          <a:p>
            <a:pPr lvl="1"/>
            <a:r>
              <a:rPr lang="en-US" dirty="0"/>
              <a:t>Restart &amp; Recovery</a:t>
            </a:r>
            <a:endParaRPr lang="en-US" sz="3200" dirty="0"/>
          </a:p>
          <a:p>
            <a:pPr lvl="1"/>
            <a:r>
              <a:rPr lang="en-US" dirty="0"/>
              <a:t>Robustness</a:t>
            </a:r>
            <a:endParaRPr lang="en-US" sz="3200" dirty="0"/>
          </a:p>
          <a:p>
            <a:pPr lvl="1"/>
            <a:r>
              <a:rPr lang="en-US" dirty="0"/>
              <a:t>Logging</a:t>
            </a:r>
          </a:p>
          <a:p>
            <a:pPr lvl="1"/>
            <a:r>
              <a:rPr lang="en-US" dirty="0"/>
              <a:t>Performance (speed of execution)</a:t>
            </a:r>
            <a:endParaRPr lang="en-US" sz="3200" dirty="0"/>
          </a:p>
          <a:p>
            <a:pPr lvl="1"/>
            <a:endParaRPr lang="en-US" sz="3200" dirty="0"/>
          </a:p>
          <a:p>
            <a:pPr lvl="1"/>
            <a:endParaRPr lang="en-US"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Best practices and sample jobs</a:t>
            </a:r>
          </a:p>
        </p:txBody>
      </p:sp>
    </p:spTree>
    <p:extLst>
      <p:ext uri="{BB962C8B-B14F-4D97-AF65-F5344CB8AC3E}">
        <p14:creationId xmlns:p14="http://schemas.microsoft.com/office/powerpoint/2010/main" val="387141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1000"/>
                                        <p:tgtEl>
                                          <p:spTgt spid="3">
                                            <p:txEl>
                                              <p:pRg st="8" end="8"/>
                                            </p:txEl>
                                          </p:spTgt>
                                        </p:tgtEl>
                                      </p:cBhvr>
                                    </p:animEffect>
                                    <p:anim calcmode="lin" valueType="num">
                                      <p:cBhvr>
                                        <p:cTn id="5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1900" b="1" dirty="0"/>
              <a:t>Purpose of Job</a:t>
            </a:r>
          </a:p>
          <a:p>
            <a:pPr marL="0" indent="0">
              <a:buNone/>
            </a:pPr>
            <a:r>
              <a:rPr lang="en-US" sz="1900" dirty="0"/>
              <a:t>The first and possibly easiest of our design goals is What's the purpose of the Job?. </a:t>
            </a:r>
          </a:p>
          <a:p>
            <a:pPr marL="0" indent="0">
              <a:buNone/>
            </a:pPr>
            <a:r>
              <a:rPr lang="en-US" sz="1900" b="1" dirty="0"/>
              <a:t>Unfortunately, this is often where it ends. This may be ok for your first simple Job; but this is not a good basis for working on a larger project either on your own or with a team of developers.</a:t>
            </a:r>
          </a:p>
          <a:p>
            <a:pPr marL="0" indent="0">
              <a:buNone/>
            </a:pPr>
            <a:endParaRPr lang="en-US" sz="1900" dirty="0"/>
          </a:p>
          <a:p>
            <a:pPr marL="0" indent="0">
              <a:buNone/>
            </a:pPr>
            <a:r>
              <a:rPr lang="en-US" sz="1900" b="1" dirty="0"/>
              <a:t>Job Architecture</a:t>
            </a:r>
          </a:p>
          <a:p>
            <a:pPr marL="0" indent="0">
              <a:buNone/>
            </a:pPr>
            <a:r>
              <a:rPr lang="en-US" sz="1900" dirty="0"/>
              <a:t>Even the simplest of Jobs needs some design thought. A trivial Job that reads data from a source, performs some manipulation and then writes the results to a target, may only require three basic components. </a:t>
            </a:r>
          </a:p>
          <a:p>
            <a:pPr marL="0" indent="0">
              <a:buNone/>
            </a:pPr>
            <a:r>
              <a:rPr lang="en-US" sz="1900" dirty="0"/>
              <a:t>But what if the Job fails? You may then need to start thinking about recovery and adding some error handling. Suddenly, the Job becomes much more complex than first thought. Often, it’s these aspects of Jobs that gets left for another day.</a:t>
            </a:r>
          </a:p>
          <a:p>
            <a:pPr marL="0" indent="0">
              <a:buNone/>
            </a:pPr>
            <a:r>
              <a:rPr lang="en-US" sz="1900" dirty="0"/>
              <a:t>As Jobs become more complex, it’s important to think about the modularity of your work. What code is common across many Jobs and is reusable? Can a large task be broken down in to several smaller Jobs that can be orchestrated by a master Job?</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2961091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1900" b="1" dirty="0"/>
              <a:t>Reusability</a:t>
            </a:r>
          </a:p>
          <a:p>
            <a:pPr marL="0" indent="0">
              <a:buNone/>
            </a:pPr>
            <a:r>
              <a:rPr lang="en-US" sz="1900" dirty="0"/>
              <a:t>A key aspect to our overall design strategy is reusability. Each time we write some reusable and robust code, whether it’s just a simple fragment of code or an entire Job, we are closer to our goal of quickly writing fast and robust Job.</a:t>
            </a:r>
          </a:p>
          <a:p>
            <a:pPr marL="0" indent="0">
              <a:buNone/>
            </a:pPr>
            <a:r>
              <a:rPr lang="en-US" sz="1900" dirty="0" err="1"/>
              <a:t>Talend</a:t>
            </a:r>
            <a:r>
              <a:rPr lang="en-US" sz="1900" dirty="0"/>
              <a:t> provides many features to help you write reusable code. These include Jobs, </a:t>
            </a:r>
            <a:r>
              <a:rPr lang="en-US" sz="1900" dirty="0" err="1"/>
              <a:t>Joblets</a:t>
            </a:r>
            <a:r>
              <a:rPr lang="en-US" sz="1900" dirty="0"/>
              <a:t>, (Enterprise only), Context Groups, Repository Code Routines, Custom Components and other Repository objects.</a:t>
            </a:r>
          </a:p>
          <a:p>
            <a:pPr marL="0" indent="0">
              <a:buNone/>
            </a:pPr>
            <a:endParaRPr lang="en-US" sz="1900" b="1" dirty="0"/>
          </a:p>
          <a:p>
            <a:pPr marL="0" indent="0">
              <a:buNone/>
            </a:pPr>
            <a:r>
              <a:rPr lang="en-US" sz="1900" b="1" dirty="0"/>
              <a:t>Error Handling</a:t>
            </a:r>
          </a:p>
          <a:p>
            <a:pPr marL="0" indent="0">
              <a:buNone/>
            </a:pPr>
            <a:r>
              <a:rPr lang="en-US" sz="1900" dirty="0"/>
              <a:t>As with any programming, your Job may receive errors and these need to be handled. These may be Exceptions thrown by the components in your Job or they may be other softer errors that you also need to handle in some way.</a:t>
            </a:r>
          </a:p>
          <a:p>
            <a:pPr marL="0" indent="0">
              <a:buNone/>
            </a:pPr>
            <a:endParaRPr lang="en-US" sz="1900" dirty="0"/>
          </a:p>
          <a:p>
            <a:pPr marL="0" indent="0">
              <a:buNone/>
            </a:pPr>
            <a:r>
              <a:rPr lang="en-US" sz="1900" dirty="0"/>
              <a:t>You may, for example, refer to a null Object and receive a </a:t>
            </a:r>
            <a:r>
              <a:rPr lang="en-US" sz="1900" dirty="0" err="1"/>
              <a:t>NullPointerException</a:t>
            </a:r>
            <a:r>
              <a:rPr lang="en-US" sz="1900" dirty="0"/>
              <a:t>. Unless you catch this exception and deal with it, your Job will usually terminate immediately. This may or may not be your desired result.</a:t>
            </a:r>
          </a:p>
          <a:p>
            <a:pPr marL="0" indent="0">
              <a:buNone/>
            </a:pPr>
            <a:endParaRPr lang="en-US" sz="19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204334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1900" b="1" dirty="0"/>
              <a:t>Restart &amp; Recovery</a:t>
            </a:r>
          </a:p>
          <a:p>
            <a:pPr marL="0" indent="0">
              <a:buNone/>
            </a:pPr>
            <a:r>
              <a:rPr lang="en-US" sz="1900" dirty="0"/>
              <a:t>Now that you’re handling errors, you’re in a much better position to deal with your Job should it receive a fatal error.</a:t>
            </a:r>
          </a:p>
          <a:p>
            <a:pPr marL="0" indent="0">
              <a:buNone/>
            </a:pPr>
            <a:r>
              <a:rPr lang="en-US" sz="1900" dirty="0"/>
              <a:t>Can your Job simply be restarted from the beginning? Is that practicable? Or should you restart the Job at a logical point of failure?</a:t>
            </a:r>
          </a:p>
          <a:p>
            <a:pPr marL="0" indent="0">
              <a:buNone/>
            </a:pPr>
            <a:endParaRPr lang="en-US" sz="1900" b="1" dirty="0"/>
          </a:p>
          <a:p>
            <a:pPr marL="0" indent="0">
              <a:buNone/>
            </a:pPr>
            <a:r>
              <a:rPr lang="en-US" sz="1900" b="1" dirty="0"/>
              <a:t>Robustness</a:t>
            </a:r>
          </a:p>
          <a:p>
            <a:pPr marL="0" indent="0">
              <a:buNone/>
            </a:pPr>
            <a:r>
              <a:rPr lang="en-US" sz="1900" dirty="0"/>
              <a:t>Once the architecture of your Job is in place, errors are being handled, and there is restart and recovery capability, your Job is well on the way to being reliable and robust.</a:t>
            </a:r>
          </a:p>
          <a:p>
            <a:pPr marL="0" indent="0">
              <a:buNone/>
            </a:pPr>
            <a:endParaRPr lang="en-US" sz="1900" dirty="0"/>
          </a:p>
          <a:p>
            <a:pPr marL="0" indent="0">
              <a:buNone/>
            </a:pPr>
            <a:r>
              <a:rPr lang="en-US" sz="1900" b="1" dirty="0"/>
              <a:t>Logging</a:t>
            </a:r>
          </a:p>
          <a:p>
            <a:pPr marL="0" indent="0">
              <a:buNone/>
            </a:pPr>
            <a:r>
              <a:rPr lang="en-US" sz="1900" dirty="0"/>
              <a:t>it’s good practice to record information about the execution of your Job, over time. This helps with performance tuning and resolving issues.</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205027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1900" b="1" dirty="0"/>
              <a:t>Performance</a:t>
            </a:r>
          </a:p>
          <a:p>
            <a:pPr marL="0" indent="0">
              <a:buNone/>
            </a:pPr>
            <a:r>
              <a:rPr lang="en-US" sz="1900" dirty="0"/>
              <a:t>Performance (usually meaning speed of execution) is often a key metric of a Jobs success or failure. There are many aspects to tuning your Job, including: General Job design, Memory management, I/O, Sharing the load with inputs and outputs (e.g. Databases) and Parallelism. </a:t>
            </a:r>
          </a:p>
          <a:p>
            <a:pPr marL="0" indent="0">
              <a:buNone/>
            </a:pPr>
            <a:r>
              <a:rPr lang="en-US" sz="1900" dirty="0"/>
              <a:t>There are also factors that may not be under the direct control of the </a:t>
            </a:r>
            <a:r>
              <a:rPr lang="en-US" sz="1900" dirty="0" err="1"/>
              <a:t>Talend</a:t>
            </a:r>
            <a:r>
              <a:rPr lang="en-US" sz="1900" dirty="0"/>
              <a:t> Developer such as Network performance and the configuration of external sources and targets. These should all be taken in to consideration.</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1784935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028624"/>
            <a:ext cx="9955831" cy="5420483"/>
          </a:xfrm>
        </p:spPr>
        <p:txBody>
          <a:bodyPr>
            <a:noAutofit/>
          </a:bodyPr>
          <a:lstStyle/>
          <a:p>
            <a:pPr marL="0" indent="0">
              <a:buNone/>
            </a:pPr>
            <a:r>
              <a:rPr lang="en-US" sz="2400" b="1" dirty="0" err="1"/>
              <a:t>Talend</a:t>
            </a:r>
            <a:r>
              <a:rPr lang="en-US" sz="2400" b="1" dirty="0"/>
              <a:t> workspace path should not contain any spaces</a:t>
            </a:r>
          </a:p>
          <a:p>
            <a:pPr marL="0" indent="0">
              <a:buNone/>
            </a:pPr>
            <a:r>
              <a:rPr lang="en-US" sz="1800" b="1" dirty="0"/>
              <a:t>Workspace paths to avoid:</a:t>
            </a:r>
          </a:p>
          <a:p>
            <a:pPr marL="0" indent="0">
              <a:buNone/>
            </a:pPr>
            <a:r>
              <a:rPr lang="en-US" sz="1800" b="1" i="1" dirty="0"/>
              <a:t>	</a:t>
            </a:r>
            <a:r>
              <a:rPr lang="en-US" sz="1800" i="1" dirty="0"/>
              <a:t>c:\Open Project\</a:t>
            </a:r>
            <a:r>
              <a:rPr lang="en-US" sz="1800" i="1" dirty="0" err="1"/>
              <a:t>Talend</a:t>
            </a:r>
            <a:r>
              <a:rPr lang="en-US" sz="1800" i="1" dirty="0"/>
              <a:t> Open Studio\workspace</a:t>
            </a:r>
          </a:p>
          <a:p>
            <a:pPr marL="0" indent="0">
              <a:buNone/>
            </a:pPr>
            <a:r>
              <a:rPr lang="en-US" sz="1800" i="1" dirty="0"/>
              <a:t>                   d:\My Projects\</a:t>
            </a:r>
            <a:r>
              <a:rPr lang="en-US" sz="1800" i="1" dirty="0" err="1"/>
              <a:t>Talend</a:t>
            </a:r>
            <a:r>
              <a:rPr lang="en-US" sz="1800" i="1" dirty="0"/>
              <a:t>\workspace</a:t>
            </a:r>
          </a:p>
          <a:p>
            <a:pPr marL="0" indent="0">
              <a:buNone/>
            </a:pPr>
            <a:r>
              <a:rPr lang="en-US" sz="1800" b="1" dirty="0"/>
              <a:t>Recommended Workspace Path:</a:t>
            </a:r>
          </a:p>
          <a:p>
            <a:pPr marL="0" indent="0">
              <a:buNone/>
            </a:pPr>
            <a:r>
              <a:rPr lang="en-US" sz="1800" i="1" dirty="0"/>
              <a:t>                   c:\Talend\workpace</a:t>
            </a:r>
          </a:p>
          <a:p>
            <a:pPr marL="0" indent="0">
              <a:buNone/>
            </a:pPr>
            <a:r>
              <a:rPr lang="en-US" sz="1800" i="1" dirty="0"/>
              <a:t>                 d:\OpenProject\Talend\workspace</a:t>
            </a:r>
          </a:p>
          <a:p>
            <a:pPr marL="0" indent="0">
              <a:buNone/>
            </a:pPr>
            <a:r>
              <a:rPr lang="en-US" sz="2400" b="1" dirty="0"/>
              <a:t>Never forget to perform Null Handling</a:t>
            </a:r>
          </a:p>
          <a:p>
            <a:pPr marL="0" indent="0">
              <a:buNone/>
            </a:pPr>
            <a:r>
              <a:rPr lang="en-US" sz="1800" b="1" dirty="0"/>
              <a:t>Example #1 – Bad</a:t>
            </a:r>
          </a:p>
          <a:p>
            <a:pPr marL="0" indent="0">
              <a:buNone/>
            </a:pPr>
            <a:r>
              <a:rPr lang="en-US" sz="1800" dirty="0"/>
              <a:t>        if(</a:t>
            </a:r>
            <a:r>
              <a:rPr lang="en-US" sz="1800" dirty="0" err="1"/>
              <a:t>myString.length</a:t>
            </a:r>
            <a:r>
              <a:rPr lang="en-US" sz="1800" dirty="0"/>
              <a:t>() &gt; 0)  </a:t>
            </a:r>
          </a:p>
          <a:p>
            <a:pPr marL="0" indent="0">
              <a:buNone/>
            </a:pPr>
            <a:r>
              <a:rPr lang="en-US" sz="1800" dirty="0"/>
              <a:t>          </a:t>
            </a:r>
            <a:r>
              <a:rPr lang="en-US" sz="1800" dirty="0" err="1"/>
              <a:t>System.out.println</a:t>
            </a:r>
            <a:r>
              <a:rPr lang="en-US" sz="1800" dirty="0"/>
              <a:t>(</a:t>
            </a:r>
            <a:r>
              <a:rPr lang="en-US" sz="1800" dirty="0" err="1"/>
              <a:t>myString.toUpperCase</a:t>
            </a:r>
            <a:r>
              <a:rPr lang="en-US" sz="1800" dirty="0"/>
              <a:t>());</a:t>
            </a:r>
          </a:p>
          <a:p>
            <a:pPr marL="0" indent="0">
              <a:buNone/>
            </a:pPr>
            <a:r>
              <a:rPr lang="en-US" sz="1800" b="1" dirty="0"/>
              <a:t>Example #2 – Good</a:t>
            </a:r>
          </a:p>
          <a:p>
            <a:pPr marL="0" indent="0">
              <a:buNone/>
            </a:pPr>
            <a:r>
              <a:rPr lang="en-US" sz="1800" dirty="0"/>
              <a:t>       if(!</a:t>
            </a:r>
            <a:r>
              <a:rPr lang="en-US" sz="1800" dirty="0" err="1"/>
              <a:t>Relational.ISNULL</a:t>
            </a:r>
            <a:r>
              <a:rPr lang="en-US" sz="1800" dirty="0"/>
              <a:t>(</a:t>
            </a:r>
            <a:r>
              <a:rPr lang="en-US" sz="1800" dirty="0" err="1"/>
              <a:t>myString</a:t>
            </a:r>
            <a:r>
              <a:rPr lang="en-US" sz="1800" dirty="0"/>
              <a:t>) &amp;&amp; </a:t>
            </a:r>
            <a:r>
              <a:rPr lang="en-US" sz="1800" dirty="0" err="1"/>
              <a:t>myString.length</a:t>
            </a:r>
            <a:r>
              <a:rPr lang="en-US" sz="1800" dirty="0"/>
              <a:t>() &gt; 0)                               </a:t>
            </a:r>
          </a:p>
          <a:p>
            <a:pPr marL="0" indent="0">
              <a:buNone/>
            </a:pPr>
            <a:r>
              <a:rPr lang="en-US" sz="1800" dirty="0"/>
              <a:t>      </a:t>
            </a:r>
            <a:r>
              <a:rPr lang="en-US" sz="1800" dirty="0" err="1"/>
              <a:t>System.out.println</a:t>
            </a:r>
            <a:r>
              <a:rPr lang="en-US" sz="1800" dirty="0"/>
              <a:t>(</a:t>
            </a:r>
            <a:r>
              <a:rPr lang="en-US" sz="1800" dirty="0" err="1"/>
              <a:t>myString.toUpperCase</a:t>
            </a:r>
            <a:r>
              <a:rPr lang="en-US" sz="1800" dirty="0"/>
              <a:t>());</a:t>
            </a:r>
          </a:p>
          <a:p>
            <a:pPr marL="0" indent="0">
              <a:buNone/>
            </a:pPr>
            <a:br>
              <a:rPr lang="en-US" sz="2400" dirty="0"/>
            </a:br>
            <a:endParaRPr lang="en-US" sz="23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Dos &amp; DON’Ts</a:t>
            </a:r>
          </a:p>
        </p:txBody>
      </p:sp>
    </p:spTree>
    <p:extLst>
      <p:ext uri="{BB962C8B-B14F-4D97-AF65-F5344CB8AC3E}">
        <p14:creationId xmlns:p14="http://schemas.microsoft.com/office/powerpoint/2010/main" val="727598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99244"/>
            <a:ext cx="10515600" cy="6272011"/>
          </a:xfrm>
        </p:spPr>
      </p:pic>
    </p:spTree>
    <p:extLst>
      <p:ext uri="{BB962C8B-B14F-4D97-AF65-F5344CB8AC3E}">
        <p14:creationId xmlns:p14="http://schemas.microsoft.com/office/powerpoint/2010/main" val="492783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028624"/>
            <a:ext cx="9955831" cy="5420483"/>
          </a:xfrm>
        </p:spPr>
        <p:txBody>
          <a:bodyPr>
            <a:noAutofit/>
          </a:bodyPr>
          <a:lstStyle/>
          <a:p>
            <a:pPr marL="0" indent="0">
              <a:buNone/>
            </a:pPr>
            <a:r>
              <a:rPr lang="en-US" sz="2300" b="1" dirty="0"/>
              <a:t>Create Repository Metadata for DB connections and retrieve database table schema for DB tables</a:t>
            </a:r>
          </a:p>
          <a:p>
            <a:pPr marL="0" indent="0">
              <a:buNone/>
            </a:pPr>
            <a:endParaRPr lang="en-US" sz="2300" dirty="0"/>
          </a:p>
          <a:p>
            <a:pPr marL="0" indent="0">
              <a:buNone/>
            </a:pPr>
            <a:r>
              <a:rPr lang="en-US" sz="2300" dirty="0"/>
              <a:t>It allows you to quickly retrieve the schema of database tables and help rapid development. If you will try to create schema for database table one by one it will take long time. Click here for more details on creating DB connections and retrieving schema.</a:t>
            </a:r>
          </a:p>
          <a:p>
            <a:pPr marL="0" indent="0">
              <a:buNone/>
            </a:pPr>
            <a:endParaRPr lang="en-US" sz="2300" dirty="0"/>
          </a:p>
          <a:p>
            <a:pPr marL="0" indent="0">
              <a:buNone/>
            </a:pPr>
            <a:r>
              <a:rPr lang="en-US" sz="2300" b="1" dirty="0"/>
              <a:t>Use Repository Schema for Files/DB and DB connections</a:t>
            </a:r>
          </a:p>
          <a:p>
            <a:pPr marL="0" indent="0">
              <a:buNone/>
            </a:pPr>
            <a:endParaRPr lang="en-US" sz="2300" dirty="0"/>
          </a:p>
          <a:p>
            <a:pPr marL="0" indent="0">
              <a:buNone/>
            </a:pPr>
            <a:r>
              <a:rPr lang="en-US" sz="2300" dirty="0"/>
              <a:t>It allows you to change the schema at one place, without having to change the schema in every job. Also, you don't need to open every job to find out if the changed schema is part of the Job or not. Changing at one place in Repository will allow you to change in every job.</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321459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028624"/>
            <a:ext cx="9955831" cy="5420483"/>
          </a:xfrm>
        </p:spPr>
        <p:txBody>
          <a:bodyPr>
            <a:noAutofit/>
          </a:bodyPr>
          <a:lstStyle/>
          <a:p>
            <a:pPr marL="0" indent="0">
              <a:buNone/>
            </a:pPr>
            <a:r>
              <a:rPr lang="en-US" sz="2300" b="1" dirty="0"/>
              <a:t>Provide Sub Job title for every sub job to describe the sub job purpose/objective</a:t>
            </a:r>
          </a:p>
          <a:p>
            <a:pPr marL="0" indent="0">
              <a:buNone/>
            </a:pPr>
            <a:endParaRPr lang="en-US" sz="2300" dirty="0"/>
          </a:p>
          <a:p>
            <a:pPr marL="0" indent="0">
              <a:buNone/>
            </a:pPr>
            <a:endParaRPr lang="en-US" sz="2300" dirty="0"/>
          </a:p>
          <a:p>
            <a:pPr marL="0" indent="0">
              <a:buNone/>
            </a:pPr>
            <a:endParaRPr lang="en-US" sz="2300" dirty="0"/>
          </a:p>
          <a:p>
            <a:pPr marL="0" indent="0">
              <a:buNone/>
            </a:pPr>
            <a:endParaRPr lang="en-US" sz="2300" dirty="0"/>
          </a:p>
          <a:p>
            <a:pPr marL="0" indent="0">
              <a:buNone/>
            </a:pPr>
            <a:endParaRPr lang="en-US" sz="2300" dirty="0"/>
          </a:p>
          <a:p>
            <a:pPr marL="0" indent="0">
              <a:buNone/>
            </a:pPr>
            <a:r>
              <a:rPr lang="en-US" sz="2300" b="1" dirty="0"/>
              <a:t>Avoid Hard Coding in </a:t>
            </a:r>
            <a:r>
              <a:rPr lang="en-US" sz="2300" b="1" dirty="0" err="1"/>
              <a:t>Talend</a:t>
            </a:r>
            <a:r>
              <a:rPr lang="en-US" sz="2300" b="1" dirty="0"/>
              <a:t> Job component. Instead use </a:t>
            </a:r>
            <a:r>
              <a:rPr lang="en-US" sz="2300" b="1" dirty="0" err="1"/>
              <a:t>Talend</a:t>
            </a:r>
            <a:r>
              <a:rPr lang="en-US" sz="2300" b="1" dirty="0"/>
              <a:t> context variables</a:t>
            </a:r>
          </a:p>
          <a:p>
            <a:pPr marL="0" indent="0">
              <a:buNone/>
            </a:pPr>
            <a:endParaRPr lang="en-US" sz="23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pic>
        <p:nvPicPr>
          <p:cNvPr id="2" name="Picture 1"/>
          <p:cNvPicPr>
            <a:picLocks noChangeAspect="1"/>
          </p:cNvPicPr>
          <p:nvPr/>
        </p:nvPicPr>
        <p:blipFill>
          <a:blip r:embed="rId2"/>
          <a:stretch>
            <a:fillRect/>
          </a:stretch>
        </p:blipFill>
        <p:spPr>
          <a:xfrm>
            <a:off x="2041838" y="1810220"/>
            <a:ext cx="5955942" cy="2027084"/>
          </a:xfrm>
          <a:prstGeom prst="rect">
            <a:avLst/>
          </a:prstGeom>
        </p:spPr>
      </p:pic>
      <p:pic>
        <p:nvPicPr>
          <p:cNvPr id="4" name="Picture 3"/>
          <p:cNvPicPr>
            <a:picLocks noChangeAspect="1"/>
          </p:cNvPicPr>
          <p:nvPr/>
        </p:nvPicPr>
        <p:blipFill>
          <a:blip r:embed="rId3"/>
          <a:stretch>
            <a:fillRect/>
          </a:stretch>
        </p:blipFill>
        <p:spPr>
          <a:xfrm>
            <a:off x="2041839" y="4611055"/>
            <a:ext cx="5955942" cy="2095969"/>
          </a:xfrm>
          <a:prstGeom prst="rect">
            <a:avLst/>
          </a:prstGeom>
        </p:spPr>
      </p:pic>
    </p:spTree>
    <p:extLst>
      <p:ext uri="{BB962C8B-B14F-4D97-AF65-F5344CB8AC3E}">
        <p14:creationId xmlns:p14="http://schemas.microsoft.com/office/powerpoint/2010/main" val="30437075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028624"/>
            <a:ext cx="9955831" cy="5420483"/>
          </a:xfrm>
        </p:spPr>
        <p:txBody>
          <a:bodyPr>
            <a:noAutofit/>
          </a:bodyPr>
          <a:lstStyle/>
          <a:p>
            <a:pPr marL="0" indent="0">
              <a:buNone/>
            </a:pPr>
            <a:r>
              <a:rPr lang="en-US" sz="2300" b="1" dirty="0"/>
              <a:t>Create Context Groups in Repository</a:t>
            </a:r>
          </a:p>
          <a:p>
            <a:pPr marL="0" indent="0">
              <a:buNone/>
            </a:pPr>
            <a:endParaRPr lang="en-US" sz="2300" dirty="0"/>
          </a:p>
          <a:p>
            <a:pPr marL="0" indent="0">
              <a:buNone/>
            </a:pPr>
            <a:r>
              <a:rPr lang="en-US" sz="2300" dirty="0"/>
              <a:t>Context Group will allow you to use the same context variables in any number of jobs without having to create again and assign value again to them. </a:t>
            </a:r>
          </a:p>
          <a:p>
            <a:pPr marL="0" indent="0">
              <a:buNone/>
            </a:pPr>
            <a:endParaRPr lang="en-US" sz="2300" dirty="0"/>
          </a:p>
          <a:p>
            <a:pPr marL="0" indent="0">
              <a:buNone/>
            </a:pPr>
            <a:r>
              <a:rPr lang="en-US" sz="2300" dirty="0"/>
              <a:t>Imagine your Project requires 20 context variables and there are 10 jobs that require those context variables. Without context groups it will be very difficult to create those context variables again and again in every job.</a:t>
            </a:r>
          </a:p>
          <a:p>
            <a:pPr marL="0" indent="0">
              <a:buNone/>
            </a:pPr>
            <a:endParaRPr lang="en-US" sz="23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pic>
        <p:nvPicPr>
          <p:cNvPr id="2" name="Picture 1"/>
          <p:cNvPicPr>
            <a:picLocks noChangeAspect="1"/>
          </p:cNvPicPr>
          <p:nvPr/>
        </p:nvPicPr>
        <p:blipFill>
          <a:blip r:embed="rId2"/>
          <a:stretch>
            <a:fillRect/>
          </a:stretch>
        </p:blipFill>
        <p:spPr>
          <a:xfrm>
            <a:off x="3554569" y="4060835"/>
            <a:ext cx="3561075" cy="1605867"/>
          </a:xfrm>
          <a:prstGeom prst="rect">
            <a:avLst/>
          </a:prstGeom>
        </p:spPr>
      </p:pic>
    </p:spTree>
    <p:extLst>
      <p:ext uri="{BB962C8B-B14F-4D97-AF65-F5344CB8AC3E}">
        <p14:creationId xmlns:p14="http://schemas.microsoft.com/office/powerpoint/2010/main" val="1067836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028624"/>
            <a:ext cx="9955831" cy="5420483"/>
          </a:xfrm>
        </p:spPr>
        <p:txBody>
          <a:bodyPr>
            <a:noAutofit/>
          </a:bodyPr>
          <a:lstStyle/>
          <a:p>
            <a:pPr marL="0" indent="0">
              <a:buNone/>
            </a:pPr>
            <a:r>
              <a:rPr lang="en-US" sz="2300" b="1" dirty="0"/>
              <a:t>Create Variables in </a:t>
            </a:r>
            <a:r>
              <a:rPr lang="en-US" sz="2300" b="1" dirty="0" err="1"/>
              <a:t>tMap</a:t>
            </a:r>
            <a:r>
              <a:rPr lang="en-US" sz="2300" b="1" dirty="0"/>
              <a:t> and use the variables to assign the values to target fields</a:t>
            </a:r>
          </a:p>
          <a:p>
            <a:pPr marL="0" indent="0">
              <a:buNone/>
            </a:pPr>
            <a:endParaRPr lang="en-US" sz="2300" b="1" dirty="0"/>
          </a:p>
          <a:p>
            <a:pPr marL="0" indent="0">
              <a:buNone/>
            </a:pPr>
            <a:r>
              <a:rPr lang="en-US" sz="2300" dirty="0"/>
              <a:t>For multiple use of single expression or for using the same mapping for multiple target fields, it is always good to create a variable in </a:t>
            </a:r>
            <a:r>
              <a:rPr lang="en-US" sz="2300" dirty="0" err="1"/>
              <a:t>tMap</a:t>
            </a:r>
            <a:r>
              <a:rPr lang="en-US" sz="2300" dirty="0"/>
              <a:t> and assign the value of that variable in target fields. It will allow to only evaluating the expression once for multiple number of times.</a:t>
            </a:r>
          </a:p>
          <a:p>
            <a:pPr marL="0" indent="0">
              <a:buNone/>
            </a:pPr>
            <a:endParaRPr lang="en-US" sz="2300" b="1" dirty="0"/>
          </a:p>
          <a:p>
            <a:pPr marL="0" indent="0">
              <a:buNone/>
            </a:pPr>
            <a:r>
              <a:rPr lang="en-US" sz="2300" b="1" dirty="0"/>
              <a:t>Create user routines/functions for common transformation and validation</a:t>
            </a:r>
          </a:p>
          <a:p>
            <a:pPr marL="0" indent="0">
              <a:buNone/>
            </a:pPr>
            <a:endParaRPr lang="en-US" sz="2300" dirty="0"/>
          </a:p>
          <a:p>
            <a:pPr marL="0" indent="0">
              <a:buNone/>
            </a:pPr>
            <a:r>
              <a:rPr lang="en-US" sz="2300" dirty="0"/>
              <a:t>Always create routines/functions for all common transformations and validation rules which can be used in multiple </a:t>
            </a:r>
            <a:r>
              <a:rPr lang="en-US" sz="2300" dirty="0" err="1"/>
              <a:t>Talend</a:t>
            </a:r>
            <a:r>
              <a:rPr lang="en-US" sz="2300" dirty="0"/>
              <a:t> jobs.</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18360165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pPr marL="0" indent="0">
              <a:buNone/>
            </a:pPr>
            <a:r>
              <a:rPr lang="en-US" sz="2400" b="1" dirty="0"/>
              <a:t>A </a:t>
            </a:r>
            <a:r>
              <a:rPr lang="en-US" sz="2400" b="1" dirty="0" err="1"/>
              <a:t>Joblet</a:t>
            </a:r>
            <a:r>
              <a:rPr lang="en-US" sz="2400" b="1" dirty="0"/>
              <a:t> is a specific component that replaces Job component groups. It factorizes recurrent processing or complex transformation steps to ease the reading of a complex Job.</a:t>
            </a:r>
            <a:r>
              <a:rPr lang="en-US" sz="2400" dirty="0"/>
              <a:t> </a:t>
            </a:r>
          </a:p>
          <a:p>
            <a:pPr marL="0" indent="0">
              <a:buNone/>
            </a:pPr>
            <a:r>
              <a:rPr lang="en-US" sz="2400" dirty="0" err="1"/>
              <a:t>Joblets</a:t>
            </a:r>
            <a:r>
              <a:rPr lang="en-US" sz="2400" dirty="0"/>
              <a:t> can be reused in different Jobs or several times in the same Job.</a:t>
            </a:r>
          </a:p>
          <a:p>
            <a:pPr marL="0" indent="0">
              <a:buNone/>
            </a:pPr>
            <a:r>
              <a:rPr lang="en-US" sz="2400" dirty="0"/>
              <a:t>You can edit a </a:t>
            </a:r>
            <a:r>
              <a:rPr lang="en-US" sz="2400" dirty="0" err="1"/>
              <a:t>Joblet</a:t>
            </a:r>
            <a:r>
              <a:rPr lang="en-US" sz="2400" dirty="0"/>
              <a:t> just like any other Job in the Integration perspective of </a:t>
            </a:r>
            <a:r>
              <a:rPr lang="en-US" sz="2400" dirty="0" err="1"/>
              <a:t>Talend</a:t>
            </a:r>
            <a:r>
              <a:rPr lang="en-US" sz="2400" dirty="0"/>
              <a:t> Studio.</a:t>
            </a:r>
          </a:p>
          <a:p>
            <a:pPr marL="0" indent="0">
              <a:buNone/>
            </a:pPr>
            <a:r>
              <a:rPr lang="en-US" sz="2400" dirty="0"/>
              <a:t>A </a:t>
            </a:r>
            <a:r>
              <a:rPr lang="en-US" sz="2400" dirty="0" err="1"/>
              <a:t>Joblet</a:t>
            </a:r>
            <a:r>
              <a:rPr lang="en-US" sz="2400" dirty="0"/>
              <a:t> is easily identified as it is enclosed in a dotted square on a green background.</a:t>
            </a:r>
          </a:p>
          <a:p>
            <a:pPr marL="0" indent="0">
              <a:buNone/>
            </a:pPr>
            <a:endParaRPr lang="en-US" sz="2400" dirty="0"/>
          </a:p>
          <a:p>
            <a:pPr marL="0" indent="0">
              <a:buNone/>
            </a:pPr>
            <a:endParaRPr lang="en-US" sz="2400"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Understanding </a:t>
            </a:r>
            <a:r>
              <a:rPr lang="en-US" dirty="0" err="1"/>
              <a:t>Joblets</a:t>
            </a:r>
            <a:endParaRPr lang="en-US" dirty="0"/>
          </a:p>
        </p:txBody>
      </p:sp>
      <p:pic>
        <p:nvPicPr>
          <p:cNvPr id="2" name="Picture 1"/>
          <p:cNvPicPr>
            <a:picLocks noChangeAspect="1"/>
          </p:cNvPicPr>
          <p:nvPr/>
        </p:nvPicPr>
        <p:blipFill>
          <a:blip r:embed="rId2"/>
          <a:stretch>
            <a:fillRect/>
          </a:stretch>
        </p:blipFill>
        <p:spPr>
          <a:xfrm>
            <a:off x="2571871" y="4235493"/>
            <a:ext cx="6249770" cy="2096016"/>
          </a:xfrm>
          <a:prstGeom prst="rect">
            <a:avLst/>
          </a:prstGeom>
        </p:spPr>
      </p:pic>
    </p:spTree>
    <p:extLst>
      <p:ext uri="{BB962C8B-B14F-4D97-AF65-F5344CB8AC3E}">
        <p14:creationId xmlns:p14="http://schemas.microsoft.com/office/powerpoint/2010/main" val="2278536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pPr marL="0" indent="0">
              <a:buNone/>
            </a:pPr>
            <a:r>
              <a:rPr lang="en-US" sz="2400" dirty="0"/>
              <a:t>In </a:t>
            </a:r>
            <a:r>
              <a:rPr lang="en-US" sz="2400" dirty="0" err="1"/>
              <a:t>Talend</a:t>
            </a:r>
            <a:r>
              <a:rPr lang="en-US" sz="2400" dirty="0"/>
              <a:t> Studio Repository tree view, click the </a:t>
            </a:r>
            <a:r>
              <a:rPr lang="en-US" sz="2400" b="1" dirty="0" err="1"/>
              <a:t>Joblet</a:t>
            </a:r>
            <a:r>
              <a:rPr lang="en-US" sz="2400" b="1" dirty="0"/>
              <a:t> Designs</a:t>
            </a:r>
            <a:r>
              <a:rPr lang="en-US" sz="2400" dirty="0"/>
              <a:t> node to expand the </a:t>
            </a:r>
            <a:r>
              <a:rPr lang="en-US" sz="2400" dirty="0" err="1"/>
              <a:t>Joblets</a:t>
            </a:r>
            <a:r>
              <a:rPr lang="en-US" sz="2400" dirty="0"/>
              <a:t> tree.</a:t>
            </a:r>
          </a:p>
          <a:p>
            <a:pPr marL="0" indent="0">
              <a:buNone/>
            </a:pPr>
            <a:r>
              <a:rPr lang="en-US" sz="2400" dirty="0"/>
              <a:t>Right-click the </a:t>
            </a:r>
            <a:r>
              <a:rPr lang="en-US" sz="2400" dirty="0" err="1"/>
              <a:t>Joblet</a:t>
            </a:r>
            <a:r>
              <a:rPr lang="en-US" sz="2400" dirty="0"/>
              <a:t> Designs node, and select </a:t>
            </a:r>
            <a:r>
              <a:rPr lang="en-US" sz="2400" b="1" dirty="0"/>
              <a:t>Create </a:t>
            </a:r>
            <a:r>
              <a:rPr lang="en-US" sz="2400" b="1" dirty="0" err="1"/>
              <a:t>Joblet</a:t>
            </a:r>
            <a:r>
              <a:rPr lang="en-US" sz="2400" dirty="0"/>
              <a:t> on the contextual menu.</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In the [New </a:t>
            </a:r>
            <a:r>
              <a:rPr lang="en-US" sz="2400" dirty="0" err="1"/>
              <a:t>Joblet</a:t>
            </a:r>
            <a:r>
              <a:rPr lang="en-US" sz="2400" dirty="0"/>
              <a:t>] dialog box, fill in at least the </a:t>
            </a:r>
            <a:r>
              <a:rPr lang="en-US" sz="2400" b="1" dirty="0"/>
              <a:t>Name</a:t>
            </a:r>
            <a:r>
              <a:rPr lang="en-US" sz="2400" dirty="0"/>
              <a:t> field to designate the </a:t>
            </a:r>
            <a:r>
              <a:rPr lang="en-US" sz="2400" dirty="0" err="1"/>
              <a:t>Joblet</a:t>
            </a:r>
            <a:r>
              <a:rPr lang="en-US" sz="2400" dirty="0"/>
              <a:t>. You can also add information to ease the </a:t>
            </a:r>
            <a:r>
              <a:rPr lang="en-US" sz="2400" dirty="0" err="1"/>
              <a:t>Joblet</a:t>
            </a:r>
            <a:r>
              <a:rPr lang="en-US" sz="2400" dirty="0"/>
              <a:t> management, such as: </a:t>
            </a:r>
            <a:r>
              <a:rPr lang="en-US" sz="2400" b="1" dirty="0"/>
              <a:t>Description, Version, Author and Status</a:t>
            </a:r>
            <a:r>
              <a:rPr lang="en-US" sz="2400" dirty="0"/>
              <a:t>.</a:t>
            </a:r>
          </a:p>
          <a:p>
            <a:pPr marL="0" indent="0">
              <a:buNone/>
            </a:pPr>
            <a:r>
              <a:rPr lang="en-US" sz="2400" dirty="0"/>
              <a:t>Click </a:t>
            </a:r>
            <a:r>
              <a:rPr lang="en-US" sz="2400" b="1" dirty="0"/>
              <a:t>Finish </a:t>
            </a:r>
            <a:r>
              <a:rPr lang="en-US" sz="2400" dirty="0"/>
              <a:t>to validate your changes and close the dialog box.</a:t>
            </a:r>
          </a:p>
          <a:p>
            <a:pPr marL="0" indent="0">
              <a:buNone/>
            </a:pPr>
            <a:endParaRPr lang="en-US" sz="2400" dirty="0"/>
          </a:p>
          <a:p>
            <a:pPr marL="0" indent="0">
              <a:buNone/>
            </a:pPr>
            <a:endParaRPr lang="en-US" sz="2400" dirty="0"/>
          </a:p>
          <a:p>
            <a:pPr marL="0" indent="0">
              <a:buNone/>
            </a:pPr>
            <a:endParaRPr lang="en-US" sz="2400"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How to create a </a:t>
            </a:r>
            <a:r>
              <a:rPr lang="en-US" dirty="0" err="1"/>
              <a:t>Joblet</a:t>
            </a:r>
            <a:endParaRPr lang="en-US" dirty="0"/>
          </a:p>
        </p:txBody>
      </p:sp>
      <p:pic>
        <p:nvPicPr>
          <p:cNvPr id="4" name="Picture 3"/>
          <p:cNvPicPr>
            <a:picLocks noChangeAspect="1"/>
          </p:cNvPicPr>
          <p:nvPr/>
        </p:nvPicPr>
        <p:blipFill>
          <a:blip r:embed="rId2"/>
          <a:stretch>
            <a:fillRect/>
          </a:stretch>
        </p:blipFill>
        <p:spPr>
          <a:xfrm>
            <a:off x="3222201" y="2585297"/>
            <a:ext cx="3455157" cy="1841953"/>
          </a:xfrm>
          <a:prstGeom prst="rect">
            <a:avLst/>
          </a:prstGeom>
        </p:spPr>
      </p:pic>
    </p:spTree>
    <p:extLst>
      <p:ext uri="{BB962C8B-B14F-4D97-AF65-F5344CB8AC3E}">
        <p14:creationId xmlns:p14="http://schemas.microsoft.com/office/powerpoint/2010/main" val="7478543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pPr marL="0" indent="0">
              <a:buNone/>
            </a:pPr>
            <a:r>
              <a:rPr lang="en-US" sz="2400" dirty="0"/>
              <a:t>The design workspace opens showing the </a:t>
            </a:r>
            <a:r>
              <a:rPr lang="en-US" sz="2400" dirty="0" err="1"/>
              <a:t>Joblet</a:t>
            </a:r>
            <a:r>
              <a:rPr lang="en-US" sz="2400" dirty="0"/>
              <a:t> name as tab label. By default the newly created </a:t>
            </a:r>
            <a:r>
              <a:rPr lang="en-US" sz="2400" dirty="0" err="1"/>
              <a:t>Joblet</a:t>
            </a:r>
            <a:r>
              <a:rPr lang="en-US" sz="2400" dirty="0"/>
              <a:t> includes an input and an output </a:t>
            </a:r>
            <a:r>
              <a:rPr lang="en-US" sz="2400" dirty="0" err="1"/>
              <a:t>Joblet</a:t>
            </a:r>
            <a:r>
              <a:rPr lang="en-US" sz="2400" dirty="0"/>
              <a:t> component.</a:t>
            </a:r>
          </a:p>
          <a:p>
            <a:pPr marL="0" indent="0">
              <a:buNone/>
            </a:pPr>
            <a:endParaRPr lang="en-US" sz="2400" dirty="0"/>
          </a:p>
          <a:p>
            <a:pPr marL="0" indent="0">
              <a:buNone/>
            </a:pPr>
            <a:r>
              <a:rPr lang="en-US" sz="2400" dirty="0"/>
              <a:t>The INPUT component is only to be used if there is a flow coming from the main Job that should be used in the </a:t>
            </a:r>
            <a:r>
              <a:rPr lang="en-US" sz="2400" dirty="0" err="1"/>
              <a:t>joblet</a:t>
            </a:r>
            <a:r>
              <a:rPr lang="en-US" sz="2400" dirty="0"/>
              <a:t>, and the OUTPUT component is only to be used if there is a flow going out of the </a:t>
            </a:r>
            <a:r>
              <a:rPr lang="en-US" sz="2400" dirty="0" err="1"/>
              <a:t>joblet</a:t>
            </a:r>
            <a:r>
              <a:rPr lang="en-US" sz="2400" dirty="0"/>
              <a:t> that needs be used in the main Job. You can remove either or both of them as needed.</a:t>
            </a:r>
          </a:p>
          <a:p>
            <a:pPr marL="0" indent="0">
              <a:buNone/>
            </a:pPr>
            <a:endParaRPr lang="en-US" sz="2400" dirty="0"/>
          </a:p>
          <a:p>
            <a:pPr marL="0" indent="0">
              <a:buNone/>
            </a:pPr>
            <a:endParaRPr lang="en-US" sz="2400" dirty="0"/>
          </a:p>
          <a:p>
            <a:pPr marL="0" indent="0">
              <a:buNone/>
            </a:pPr>
            <a:endParaRPr lang="en-US" sz="2400"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a:t>…</a:t>
            </a:r>
            <a:endParaRPr lang="en-US" dirty="0"/>
          </a:p>
        </p:txBody>
      </p:sp>
      <p:pic>
        <p:nvPicPr>
          <p:cNvPr id="2" name="Picture 1"/>
          <p:cNvPicPr>
            <a:picLocks noChangeAspect="1"/>
          </p:cNvPicPr>
          <p:nvPr/>
        </p:nvPicPr>
        <p:blipFill>
          <a:blip r:embed="rId2"/>
          <a:stretch>
            <a:fillRect/>
          </a:stretch>
        </p:blipFill>
        <p:spPr>
          <a:xfrm>
            <a:off x="2407614" y="3948984"/>
            <a:ext cx="6707070" cy="2909016"/>
          </a:xfrm>
          <a:prstGeom prst="rect">
            <a:avLst/>
          </a:prstGeom>
        </p:spPr>
      </p:pic>
    </p:spTree>
    <p:extLst>
      <p:ext uri="{BB962C8B-B14F-4D97-AF65-F5344CB8AC3E}">
        <p14:creationId xmlns:p14="http://schemas.microsoft.com/office/powerpoint/2010/main" val="5832000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pPr marL="0" indent="0">
              <a:buNone/>
            </a:pPr>
            <a:r>
              <a:rPr lang="en-US" sz="2400" dirty="0"/>
              <a:t>Include the transformation components you need and connect them to the </a:t>
            </a:r>
            <a:r>
              <a:rPr lang="en-US" sz="2400" dirty="0" err="1"/>
              <a:t>Joblet</a:t>
            </a:r>
            <a:r>
              <a:rPr lang="en-US" sz="2400" dirty="0"/>
              <a:t> input and the output components. If you need lookup connections, include them here as well.</a:t>
            </a:r>
          </a:p>
          <a:p>
            <a:pPr marL="0" indent="0">
              <a:buNone/>
            </a:pPr>
            <a:endParaRPr lang="en-US" sz="2400" dirty="0"/>
          </a:p>
          <a:p>
            <a:pPr marL="0" indent="0">
              <a:buNone/>
            </a:pPr>
            <a:r>
              <a:rPr lang="en-US" sz="2400" dirty="0"/>
              <a:t>Define the input component schema of the </a:t>
            </a:r>
            <a:r>
              <a:rPr lang="en-US" sz="2400" dirty="0" err="1"/>
              <a:t>Joblet</a:t>
            </a:r>
            <a:r>
              <a:rPr lang="en-US" sz="2400" dirty="0"/>
              <a:t>. As for any component requiring a schema definition, you can define your schema as Built-in, import it from an XML file or retrieve it from the Repository tree view.</a:t>
            </a:r>
          </a:p>
          <a:p>
            <a:pPr marL="0" indent="0">
              <a:buNone/>
            </a:pPr>
            <a:endParaRPr lang="en-US" sz="2400" dirty="0"/>
          </a:p>
          <a:p>
            <a:pPr marL="0" indent="0">
              <a:buNone/>
            </a:pPr>
            <a:endParaRPr lang="en-US" sz="2400"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a:t>…</a:t>
            </a:r>
            <a:endParaRPr lang="en-US" dirty="0"/>
          </a:p>
        </p:txBody>
      </p:sp>
    </p:spTree>
    <p:extLst>
      <p:ext uri="{BB962C8B-B14F-4D97-AF65-F5344CB8AC3E}">
        <p14:creationId xmlns:p14="http://schemas.microsoft.com/office/powerpoint/2010/main" val="13856173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504031020"/>
              </p:ext>
            </p:extLst>
          </p:nvPr>
        </p:nvGraphicFramePr>
        <p:xfrm>
          <a:off x="838200" y="1211263"/>
          <a:ext cx="10515600" cy="50342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70840">
                <a:tc>
                  <a:txBody>
                    <a:bodyPr/>
                    <a:lstStyle/>
                    <a:p>
                      <a:pPr algn="ctr"/>
                      <a:r>
                        <a:rPr lang="en-US" dirty="0" err="1"/>
                        <a:t>Joblet</a:t>
                      </a:r>
                      <a:endParaRPr lang="en-US" dirty="0"/>
                    </a:p>
                  </a:txBody>
                  <a:tcPr/>
                </a:tc>
                <a:tc>
                  <a:txBody>
                    <a:bodyPr/>
                    <a:lstStyle/>
                    <a:p>
                      <a:pPr algn="ctr"/>
                      <a:r>
                        <a:rPr lang="en-US" dirty="0" err="1"/>
                        <a:t>tRunJob</a:t>
                      </a:r>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 </a:t>
                      </a:r>
                      <a:r>
                        <a:rPr lang="en-US" sz="1800" b="1" dirty="0" err="1"/>
                        <a:t>Joblet</a:t>
                      </a:r>
                      <a:r>
                        <a:rPr lang="en-US" sz="1800" dirty="0"/>
                        <a:t> is just a GUI extraction and refactoring of some components. It creates a reusable transformation, the generated code of </a:t>
                      </a:r>
                      <a:r>
                        <a:rPr lang="en-US" sz="1800" dirty="0" err="1"/>
                        <a:t>Joblet</a:t>
                      </a:r>
                      <a:r>
                        <a:rPr lang="en-US" sz="1800" dirty="0"/>
                        <a:t> is still a part of the Java class of the main Job.</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a:t>
                      </a:r>
                      <a:r>
                        <a:rPr lang="en-US" sz="1800" b="1" dirty="0" err="1"/>
                        <a:t>tRunJob</a:t>
                      </a:r>
                      <a:r>
                        <a:rPr lang="en-US" sz="1800" dirty="0"/>
                        <a:t> component executes a child Job, which is a separate Java class. The main Job instantiates the child Job and execute it using the </a:t>
                      </a:r>
                      <a:r>
                        <a:rPr lang="en-US" sz="1800" dirty="0" err="1"/>
                        <a:t>runJob</a:t>
                      </a:r>
                      <a:r>
                        <a:rPr lang="en-US" sz="1800" dirty="0"/>
                        <a:t> method. </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 </a:t>
                      </a:r>
                      <a:r>
                        <a:rPr lang="en-US" sz="1800" b="1" dirty="0" err="1"/>
                        <a:t>Joblet</a:t>
                      </a:r>
                      <a:r>
                        <a:rPr lang="en-US" sz="1800" dirty="0"/>
                        <a:t> can access the context variables of the main Job, as it is a part of the main Job.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a:t>
                      </a:r>
                      <a:r>
                        <a:rPr lang="en-US" sz="1800" b="1" dirty="0" err="1"/>
                        <a:t>tRunJob</a:t>
                      </a:r>
                      <a:r>
                        <a:rPr lang="en-US" sz="1800" b="1" dirty="0"/>
                        <a:t> </a:t>
                      </a:r>
                      <a:r>
                        <a:rPr lang="en-US" sz="1800" dirty="0"/>
                        <a:t>component is a different unit of execution and has its own context variables. The child Job, called with the </a:t>
                      </a:r>
                      <a:r>
                        <a:rPr lang="en-US" sz="1800" dirty="0" err="1"/>
                        <a:t>tRunJob</a:t>
                      </a:r>
                      <a:r>
                        <a:rPr lang="en-US" sz="1800" dirty="0"/>
                        <a:t> in the main Job, can't access the context variables of the main Job. </a:t>
                      </a:r>
                    </a:p>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a:t>
                      </a:r>
                      <a:r>
                        <a:rPr lang="en-US" sz="1800" b="1" dirty="0" err="1"/>
                        <a:t>Joblet</a:t>
                      </a:r>
                      <a:r>
                        <a:rPr lang="en-US" sz="1800" dirty="0"/>
                        <a:t> code is automatically included in the main Job code at runtime, thus using less resources and improving performance.</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err="1"/>
                        <a:t>tRunJob</a:t>
                      </a:r>
                      <a:r>
                        <a:rPr lang="en-US" sz="1800" b="1" dirty="0"/>
                        <a:t> </a:t>
                      </a:r>
                      <a:r>
                        <a:rPr lang="en-US" sz="1800" dirty="0"/>
                        <a:t>component can be used as a standalone Job and helps clarifying a complex Job by avoiding having too many sub-jobs in one Job. You can create different Jobs for processing different business requirements, and then create a main Job to run the child Jobs called with the component</a:t>
                      </a:r>
                    </a:p>
                    <a:p>
                      <a:endParaRPr lang="en-US" dirty="0"/>
                    </a:p>
                  </a:txBody>
                  <a:tcPr/>
                </a:tc>
                <a:extLst>
                  <a:ext uri="{0D108BD9-81ED-4DB2-BD59-A6C34878D82A}">
                    <a16:rowId xmlns:a16="http://schemas.microsoft.com/office/drawing/2014/main" val="10003"/>
                  </a:ext>
                </a:extLst>
              </a:tr>
            </a:tbl>
          </a:graphicData>
        </a:graphic>
      </p:graphicFrame>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Difference – </a:t>
            </a:r>
            <a:r>
              <a:rPr lang="en-US" dirty="0" err="1"/>
              <a:t>Joblet</a:t>
            </a:r>
            <a:r>
              <a:rPr lang="en-US" dirty="0"/>
              <a:t> &amp; </a:t>
            </a:r>
            <a:r>
              <a:rPr lang="en-US" dirty="0" err="1"/>
              <a:t>tRunJob</a:t>
            </a:r>
            <a:endParaRPr lang="en-US" dirty="0"/>
          </a:p>
        </p:txBody>
      </p:sp>
    </p:spTree>
    <p:extLst>
      <p:ext uri="{BB962C8B-B14F-4D97-AF65-F5344CB8AC3E}">
        <p14:creationId xmlns:p14="http://schemas.microsoft.com/office/powerpoint/2010/main" val="6278929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fontScale="92500"/>
          </a:bodyPr>
          <a:lstStyle/>
          <a:p>
            <a:pPr marL="0" indent="0">
              <a:buNone/>
            </a:pPr>
            <a:r>
              <a:rPr lang="en-US" sz="2400" dirty="0"/>
              <a:t>The Integration perspective of </a:t>
            </a:r>
            <a:r>
              <a:rPr lang="en-US" sz="2400" dirty="0" err="1"/>
              <a:t>Talend</a:t>
            </a:r>
            <a:r>
              <a:rPr lang="en-US" sz="2400" dirty="0"/>
              <a:t> Studio offers the best tool to formalize business descriptions into building blocks and their relationships. </a:t>
            </a:r>
          </a:p>
          <a:p>
            <a:pPr marL="0" indent="0">
              <a:buNone/>
            </a:pPr>
            <a:endParaRPr lang="en-US" sz="2400" dirty="0"/>
          </a:p>
          <a:p>
            <a:pPr marL="0" indent="0">
              <a:buNone/>
            </a:pPr>
            <a:r>
              <a:rPr lang="en-US" sz="2400" dirty="0" err="1"/>
              <a:t>Talend</a:t>
            </a:r>
            <a:r>
              <a:rPr lang="en-US" sz="2400" dirty="0"/>
              <a:t> Studio allows to design systems, connections, processes and requirements using standardized workflow notation through an intuitive graphical library of shapes and links.</a:t>
            </a:r>
          </a:p>
          <a:p>
            <a:pPr marL="0" indent="0">
              <a:buNone/>
            </a:pPr>
            <a:endParaRPr lang="en-US" sz="2400" dirty="0"/>
          </a:p>
          <a:p>
            <a:pPr marL="0" indent="0">
              <a:buNone/>
            </a:pPr>
            <a:r>
              <a:rPr lang="en-US" sz="2400" dirty="0" err="1"/>
              <a:t>Talend’s</a:t>
            </a:r>
            <a:r>
              <a:rPr lang="en-US" sz="2400" dirty="0"/>
              <a:t> Business Models allow data integration project stakeholders to graphically represent their needs regardless of the technical implementation requirements. </a:t>
            </a:r>
          </a:p>
          <a:p>
            <a:pPr marL="0" indent="0">
              <a:buNone/>
            </a:pPr>
            <a:endParaRPr lang="en-US" sz="2400" dirty="0"/>
          </a:p>
          <a:p>
            <a:pPr marL="0" indent="0">
              <a:buNone/>
            </a:pPr>
            <a:r>
              <a:rPr lang="en-US" sz="2400" dirty="0"/>
              <a:t>Business Models help the IT operation staff understand these expressed needs and translate them into technical processes (Jobs). </a:t>
            </a:r>
          </a:p>
          <a:p>
            <a:pPr marL="0" indent="0">
              <a:buNone/>
            </a:pPr>
            <a:r>
              <a:rPr lang="en-US" sz="2400" dirty="0"/>
              <a:t>They typically include both the systems and processes already operating in the enterprise, as well as the ones that will be needed in the future.</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Business Models</a:t>
            </a:r>
          </a:p>
        </p:txBody>
      </p:sp>
    </p:spTree>
    <p:extLst>
      <p:ext uri="{BB962C8B-B14F-4D97-AF65-F5344CB8AC3E}">
        <p14:creationId xmlns:p14="http://schemas.microsoft.com/office/powerpoint/2010/main" val="378328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711" y="335500"/>
            <a:ext cx="10888759" cy="6522500"/>
          </a:xfrm>
        </p:spPr>
      </p:pic>
    </p:spTree>
    <p:extLst>
      <p:ext uri="{BB962C8B-B14F-4D97-AF65-F5344CB8AC3E}">
        <p14:creationId xmlns:p14="http://schemas.microsoft.com/office/powerpoint/2010/main" val="364632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pPr marL="0" indent="0">
              <a:buNone/>
            </a:pPr>
            <a:r>
              <a:rPr lang="en-US" sz="2400" b="1" dirty="0"/>
              <a:t>A Business Model is a non technical view of a business workflow need.</a:t>
            </a:r>
          </a:p>
          <a:p>
            <a:pPr marL="0" indent="0">
              <a:buNone/>
            </a:pPr>
            <a:endParaRPr lang="en-US" sz="2400" dirty="0"/>
          </a:p>
          <a:p>
            <a:pPr marL="0" indent="0">
              <a:buNone/>
            </a:pPr>
            <a:r>
              <a:rPr lang="en-US" sz="2400" dirty="0"/>
              <a:t>In the design workspace of the Integration perspective of </a:t>
            </a:r>
            <a:r>
              <a:rPr lang="en-US" sz="2400" dirty="0" err="1"/>
              <a:t>Talend</a:t>
            </a:r>
            <a:r>
              <a:rPr lang="en-US" sz="2400" dirty="0"/>
              <a:t> Studio, you can use multiple tools in order to:</a:t>
            </a:r>
          </a:p>
          <a:p>
            <a:pPr marL="0" indent="0">
              <a:buNone/>
            </a:pPr>
            <a:endParaRPr lang="en-US" sz="2400" dirty="0"/>
          </a:p>
          <a:p>
            <a:pPr marL="0" indent="0">
              <a:buNone/>
            </a:pPr>
            <a:r>
              <a:rPr lang="en-US" sz="2400" dirty="0"/>
              <a:t>• draw your business needs,</a:t>
            </a:r>
          </a:p>
          <a:p>
            <a:pPr marL="0" indent="0">
              <a:buNone/>
            </a:pPr>
            <a:r>
              <a:rPr lang="en-US" sz="2400" dirty="0"/>
              <a:t>• create and assign numerous repository items to your model objects,</a:t>
            </a:r>
          </a:p>
          <a:p>
            <a:pPr marL="0" indent="0">
              <a:buNone/>
            </a:pPr>
            <a:r>
              <a:rPr lang="en-US" sz="2400" dirty="0"/>
              <a:t>• define the business model properties of your model objects.</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2625616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98871" y="318842"/>
            <a:ext cx="3287818" cy="2743199"/>
          </a:xfrm>
          <a:prstGeom prst="rect">
            <a:avLst/>
          </a:prstGeom>
        </p:spPr>
      </p:pic>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pic>
        <p:nvPicPr>
          <p:cNvPr id="1026" name="Picture 2" descr="https://help.talend.com/images/56/bk-cloud-studio-dg-562/Rulers&amp;grid_resul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2755" y="318841"/>
            <a:ext cx="5676900" cy="27431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9535721" y="318841"/>
            <a:ext cx="2337312" cy="5513157"/>
          </a:xfrm>
          <a:prstGeom prst="rect">
            <a:avLst/>
          </a:prstGeom>
        </p:spPr>
      </p:pic>
      <p:pic>
        <p:nvPicPr>
          <p:cNvPr id="9" name="Picture 8"/>
          <p:cNvPicPr>
            <a:picLocks noChangeAspect="1"/>
          </p:cNvPicPr>
          <p:nvPr/>
        </p:nvPicPr>
        <p:blipFill>
          <a:blip r:embed="rId5"/>
          <a:stretch>
            <a:fillRect/>
          </a:stretch>
        </p:blipFill>
        <p:spPr>
          <a:xfrm>
            <a:off x="1842780" y="3299898"/>
            <a:ext cx="6286500" cy="3086100"/>
          </a:xfrm>
          <a:prstGeom prst="rect">
            <a:avLst/>
          </a:prstGeom>
        </p:spPr>
      </p:pic>
    </p:spTree>
    <p:extLst>
      <p:ext uri="{BB962C8B-B14F-4D97-AF65-F5344CB8AC3E}">
        <p14:creationId xmlns:p14="http://schemas.microsoft.com/office/powerpoint/2010/main" val="3392199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Autofit/>
          </a:bodyPr>
          <a:lstStyle/>
          <a:p>
            <a:pPr marL="0" indent="0">
              <a:buNone/>
            </a:pPr>
            <a:r>
              <a:rPr lang="en-US" sz="2000" dirty="0"/>
              <a:t>Under </a:t>
            </a:r>
            <a:r>
              <a:rPr lang="en-US" sz="2000" b="1" u="sng" dirty="0"/>
              <a:t>..\CITI\Assignments\Day2\Assignment1</a:t>
            </a:r>
            <a:r>
              <a:rPr lang="en-US" sz="2000" dirty="0"/>
              <a:t> folder, following file is available</a:t>
            </a:r>
          </a:p>
          <a:p>
            <a:pPr marL="514350" indent="-514350">
              <a:buAutoNum type="arabicParenR"/>
            </a:pPr>
            <a:r>
              <a:rPr lang="en-US" sz="2000" dirty="0"/>
              <a:t>Para.txt</a:t>
            </a:r>
          </a:p>
          <a:p>
            <a:pPr marL="0" indent="0">
              <a:buNone/>
            </a:pPr>
            <a:endParaRPr lang="en-US" sz="2000" b="1" dirty="0"/>
          </a:p>
          <a:p>
            <a:pPr marL="0" indent="0">
              <a:buNone/>
            </a:pPr>
            <a:r>
              <a:rPr lang="en-US" sz="2000" dirty="0"/>
              <a:t>Design </a:t>
            </a:r>
            <a:r>
              <a:rPr lang="en-US" sz="2000" dirty="0" err="1"/>
              <a:t>Talend</a:t>
            </a:r>
            <a:r>
              <a:rPr lang="en-US" sz="2000" dirty="0"/>
              <a:t> job(s) to implement following</a:t>
            </a:r>
          </a:p>
          <a:p>
            <a:pPr marL="514350" indent="-514350">
              <a:buAutoNum type="arabicParenR"/>
            </a:pPr>
            <a:r>
              <a:rPr lang="en-US" sz="2000" dirty="0"/>
              <a:t>Word Count</a:t>
            </a:r>
          </a:p>
          <a:p>
            <a:pPr marL="514350" indent="-514350">
              <a:buAutoNum type="arabicParenR"/>
            </a:pPr>
            <a:r>
              <a:rPr lang="en-US" sz="2000" dirty="0"/>
              <a:t>Count by character.</a:t>
            </a:r>
          </a:p>
          <a:p>
            <a:pPr marL="0" indent="0">
              <a:buNone/>
            </a:pPr>
            <a:r>
              <a:rPr lang="en-US" sz="2000" dirty="0"/>
              <a:t>         e.g. we need to calculate total words starting with character “A”, “B”,”C”,</a:t>
            </a:r>
            <a:r>
              <a:rPr lang="en-US" sz="2000" dirty="0" err="1"/>
              <a:t>etc</a:t>
            </a:r>
            <a:r>
              <a:rPr lang="en-US" sz="2000" dirty="0"/>
              <a:t>.</a:t>
            </a:r>
          </a:p>
          <a:p>
            <a:pPr marL="0" indent="0">
              <a:buNone/>
            </a:pP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Assignment-1</a:t>
            </a:r>
          </a:p>
        </p:txBody>
      </p:sp>
    </p:spTree>
    <p:extLst>
      <p:ext uri="{BB962C8B-B14F-4D97-AF65-F5344CB8AC3E}">
        <p14:creationId xmlns:p14="http://schemas.microsoft.com/office/powerpoint/2010/main" val="2095381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Autofit/>
          </a:bodyPr>
          <a:lstStyle/>
          <a:p>
            <a:pPr marL="0" indent="0">
              <a:buNone/>
            </a:pPr>
            <a:r>
              <a:rPr lang="en-US" sz="2000" dirty="0"/>
              <a:t>Under </a:t>
            </a:r>
            <a:r>
              <a:rPr lang="en-US" sz="2000" b="1" u="sng" dirty="0"/>
              <a:t>..\CITI\Assignments\Day2\Assignment2</a:t>
            </a:r>
            <a:r>
              <a:rPr lang="en-US" sz="2000" dirty="0"/>
              <a:t> folder, there are following files</a:t>
            </a:r>
          </a:p>
          <a:p>
            <a:pPr marL="514350" indent="-514350">
              <a:buAutoNum type="arabicParenR"/>
            </a:pPr>
            <a:r>
              <a:rPr lang="en-US" sz="2000" dirty="0"/>
              <a:t>NYSE_daily_prices_X.csv</a:t>
            </a:r>
          </a:p>
          <a:p>
            <a:pPr marL="514350" indent="-514350">
              <a:buAutoNum type="arabicParenR"/>
            </a:pPr>
            <a:r>
              <a:rPr lang="en-US" sz="2000" dirty="0"/>
              <a:t>NYSE_dividends_X.csv </a:t>
            </a:r>
            <a:endParaRPr lang="en-US" sz="2000" b="1" dirty="0"/>
          </a:p>
          <a:p>
            <a:pPr marL="514350" indent="-514350">
              <a:buAutoNum type="arabicParenR"/>
            </a:pPr>
            <a:endParaRPr lang="en-US" sz="2000" b="1" dirty="0"/>
          </a:p>
          <a:p>
            <a:pPr marL="0" indent="0">
              <a:buNone/>
            </a:pPr>
            <a:r>
              <a:rPr lang="en-US" sz="2000" dirty="0"/>
              <a:t>Design </a:t>
            </a:r>
            <a:r>
              <a:rPr lang="en-US" sz="2000" dirty="0" err="1"/>
              <a:t>Talend</a:t>
            </a:r>
            <a:r>
              <a:rPr lang="en-US" sz="2000" dirty="0"/>
              <a:t> job(s) to </a:t>
            </a:r>
          </a:p>
          <a:p>
            <a:pPr marL="514350" indent="-514350">
              <a:buAutoNum type="arabicParenR"/>
            </a:pPr>
            <a:r>
              <a:rPr lang="en-US" sz="2000" dirty="0"/>
              <a:t>Iterate through the NYSE folder</a:t>
            </a:r>
          </a:p>
          <a:p>
            <a:pPr marL="514350" indent="-514350">
              <a:buAutoNum type="arabicParenR"/>
            </a:pPr>
            <a:r>
              <a:rPr lang="en-US" sz="2000" dirty="0"/>
              <a:t>Direct </a:t>
            </a:r>
            <a:r>
              <a:rPr lang="en-US" sz="2000" dirty="0" err="1"/>
              <a:t>daily_prices</a:t>
            </a:r>
            <a:r>
              <a:rPr lang="en-US" sz="2000" dirty="0"/>
              <a:t> and dividends files to separate </a:t>
            </a:r>
            <a:r>
              <a:rPr lang="en-US" sz="2000" dirty="0" err="1"/>
              <a:t>subjobs</a:t>
            </a:r>
            <a:endParaRPr lang="en-US" sz="2000" dirty="0"/>
          </a:p>
          <a:p>
            <a:pPr marL="514350" indent="-514350">
              <a:buAutoNum type="arabicParenR"/>
            </a:pPr>
            <a:r>
              <a:rPr lang="en-US" sz="2000" dirty="0" err="1"/>
              <a:t>Daily_prices</a:t>
            </a:r>
            <a:r>
              <a:rPr lang="en-US" sz="2000" dirty="0"/>
              <a:t> </a:t>
            </a:r>
            <a:r>
              <a:rPr lang="en-US" sz="2000" dirty="0" err="1"/>
              <a:t>subjob</a:t>
            </a:r>
            <a:r>
              <a:rPr lang="en-US" sz="2000" dirty="0"/>
              <a:t> should load files to </a:t>
            </a:r>
            <a:r>
              <a:rPr lang="en-US" sz="2000" dirty="0" err="1"/>
              <a:t>NYSE_Daily_Prices_Staging</a:t>
            </a:r>
            <a:r>
              <a:rPr lang="en-US" sz="2000" dirty="0"/>
              <a:t> table in MySQL database. Following transformations should be carried out</a:t>
            </a:r>
          </a:p>
          <a:p>
            <a:pPr marL="971550" lvl="1" indent="-514350">
              <a:buAutoNum type="arabicParenR"/>
            </a:pPr>
            <a:r>
              <a:rPr lang="en-US" sz="2000" dirty="0"/>
              <a:t>Trim all columns</a:t>
            </a:r>
          </a:p>
          <a:p>
            <a:pPr marL="971550" lvl="1" indent="-514350">
              <a:buAutoNum type="arabicParenR"/>
            </a:pPr>
            <a:r>
              <a:rPr lang="en-US" sz="2000" dirty="0"/>
              <a:t>Date conversion – mm/</a:t>
            </a:r>
            <a:r>
              <a:rPr lang="en-US" sz="2000" dirty="0" err="1"/>
              <a:t>dd</a:t>
            </a:r>
            <a:r>
              <a:rPr lang="en-US" sz="2000" dirty="0"/>
              <a:t>/</a:t>
            </a:r>
            <a:r>
              <a:rPr lang="en-US" sz="2000" dirty="0" err="1"/>
              <a:t>yyyy</a:t>
            </a:r>
            <a:endParaRPr lang="en-US" sz="2000" dirty="0"/>
          </a:p>
          <a:p>
            <a:pPr marL="971550" lvl="1" indent="-514350">
              <a:buAutoNum type="arabicParenR"/>
            </a:pPr>
            <a:r>
              <a:rPr lang="en-US" sz="2000" dirty="0"/>
              <a:t>Numeric conversion (default should be 0/0.0)</a:t>
            </a:r>
          </a:p>
          <a:p>
            <a:pPr marL="971550" lvl="1" indent="-514350">
              <a:buAutoNum type="arabicParenR"/>
            </a:pPr>
            <a:r>
              <a:rPr lang="en-US" sz="2000" dirty="0"/>
              <a:t>Include filename as additional column in MySQL table</a:t>
            </a:r>
          </a:p>
          <a:p>
            <a:pPr marL="457200" lvl="1" indent="0" algn="r">
              <a:buNone/>
            </a:pPr>
            <a:r>
              <a:rPr lang="en-US" sz="5400" dirty="0"/>
              <a:t>…</a:t>
            </a:r>
          </a:p>
          <a:p>
            <a:pPr marL="514350" indent="-514350">
              <a:buAutoNum type="arabicParenR"/>
            </a:pP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Assignment-2</a:t>
            </a:r>
          </a:p>
        </p:txBody>
      </p:sp>
    </p:spTree>
    <p:extLst>
      <p:ext uri="{BB962C8B-B14F-4D97-AF65-F5344CB8AC3E}">
        <p14:creationId xmlns:p14="http://schemas.microsoft.com/office/powerpoint/2010/main" val="37363785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Autofit/>
          </a:bodyPr>
          <a:lstStyle/>
          <a:p>
            <a:pPr marL="0" indent="0">
              <a:buNone/>
            </a:pPr>
            <a:r>
              <a:rPr lang="en-US" sz="2400" dirty="0"/>
              <a:t>4) </a:t>
            </a:r>
            <a:r>
              <a:rPr lang="en-US" sz="2000" dirty="0"/>
              <a:t>Dividends </a:t>
            </a:r>
            <a:r>
              <a:rPr lang="en-US" sz="2000" dirty="0" err="1"/>
              <a:t>subjob</a:t>
            </a:r>
            <a:r>
              <a:rPr lang="en-US" sz="2000" dirty="0"/>
              <a:t> should load files to </a:t>
            </a:r>
            <a:r>
              <a:rPr lang="en-US" sz="2000" dirty="0" err="1"/>
              <a:t>NYSE_Dividends_Staging</a:t>
            </a:r>
            <a:r>
              <a:rPr lang="en-US" sz="2000" dirty="0"/>
              <a:t> table in MySQL database. Following transformations should be carried out</a:t>
            </a:r>
            <a:endParaRPr lang="en-US" sz="2400" dirty="0"/>
          </a:p>
          <a:p>
            <a:pPr marL="971550" lvl="1" indent="-514350">
              <a:buAutoNum type="arabicParenR"/>
            </a:pPr>
            <a:r>
              <a:rPr lang="en-US" sz="1800" dirty="0"/>
              <a:t>Trim all columns</a:t>
            </a:r>
          </a:p>
          <a:p>
            <a:pPr marL="971550" lvl="1" indent="-514350">
              <a:buAutoNum type="arabicParenR"/>
            </a:pPr>
            <a:r>
              <a:rPr lang="en-US" sz="1800" dirty="0"/>
              <a:t>Date conversion – mm/</a:t>
            </a:r>
            <a:r>
              <a:rPr lang="en-US" sz="1800" dirty="0" err="1"/>
              <a:t>dd</a:t>
            </a:r>
            <a:r>
              <a:rPr lang="en-US" sz="1800" dirty="0"/>
              <a:t>/</a:t>
            </a:r>
            <a:r>
              <a:rPr lang="en-US" sz="1800" dirty="0" err="1"/>
              <a:t>yyyy</a:t>
            </a:r>
            <a:endParaRPr lang="en-US" sz="1800" dirty="0"/>
          </a:p>
          <a:p>
            <a:pPr marL="971550" lvl="1" indent="-514350">
              <a:buAutoNum type="arabicParenR"/>
            </a:pPr>
            <a:r>
              <a:rPr lang="en-US" sz="1800" dirty="0"/>
              <a:t>Numeric conversion (default should be 0/0.0)</a:t>
            </a:r>
          </a:p>
          <a:p>
            <a:pPr marL="971550" lvl="1" indent="-514350">
              <a:buAutoNum type="arabicParenR"/>
            </a:pPr>
            <a:r>
              <a:rPr lang="en-US" sz="1800" dirty="0"/>
              <a:t>Include filename as additional column in MySQL table</a:t>
            </a:r>
          </a:p>
          <a:p>
            <a:pPr marL="0" indent="0">
              <a:buNone/>
            </a:pPr>
            <a:r>
              <a:rPr lang="en-US" sz="2400" dirty="0"/>
              <a:t>5) </a:t>
            </a:r>
            <a:r>
              <a:rPr lang="en-US" sz="2000" dirty="0"/>
              <a:t>Design </a:t>
            </a:r>
            <a:r>
              <a:rPr lang="en-US" sz="2000" dirty="0" err="1"/>
              <a:t>Talend</a:t>
            </a:r>
            <a:r>
              <a:rPr lang="en-US" sz="2000" dirty="0"/>
              <a:t> job(s) to calculate following</a:t>
            </a:r>
          </a:p>
          <a:p>
            <a:pPr marL="914400" lvl="1" indent="-457200">
              <a:buFont typeface="+mj-lt"/>
              <a:buAutoNum type="arabicPeriod"/>
            </a:pPr>
            <a:r>
              <a:rPr lang="en-US" sz="1800" b="1" dirty="0" err="1"/>
              <a:t>Avg</a:t>
            </a:r>
            <a:r>
              <a:rPr lang="en-US" sz="1800" b="1" dirty="0"/>
              <a:t> monthly open, close &amp; high price for each stock</a:t>
            </a:r>
          </a:p>
          <a:p>
            <a:pPr marL="914400" lvl="1" indent="-457200">
              <a:buFont typeface="+mj-lt"/>
              <a:buAutoNum type="arabicPeriod"/>
            </a:pPr>
            <a:r>
              <a:rPr lang="en-US" sz="1800" b="1" dirty="0"/>
              <a:t>Total dividend paid by each stock in a year</a:t>
            </a:r>
          </a:p>
          <a:p>
            <a:pPr marL="0" indent="0">
              <a:buNone/>
            </a:pPr>
            <a:endParaRPr lang="en-US" sz="1800" b="1" dirty="0"/>
          </a:p>
          <a:p>
            <a:pPr marL="0" indent="0">
              <a:buNone/>
            </a:pPr>
            <a:r>
              <a:rPr lang="en-US" sz="2400" dirty="0"/>
              <a:t>The job should execute in different environments – DEV, QA &amp; PROD. Source file location and target database would change in each environment  </a:t>
            </a:r>
          </a:p>
          <a:p>
            <a:pPr marL="457200" indent="-457200">
              <a:buFont typeface="+mj-lt"/>
              <a:buAutoNum type="arabicParenR"/>
            </a:pPr>
            <a:endParaRPr lang="en-US" sz="2200" b="1" dirty="0"/>
          </a:p>
          <a:p>
            <a:pPr marL="514350" indent="-514350">
              <a:buAutoNum type="arabicParenR"/>
            </a:pPr>
            <a:endParaRPr lang="en-US" sz="2400" b="1"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3038083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fontScale="92500" lnSpcReduction="20000"/>
          </a:bodyPr>
          <a:lstStyle/>
          <a:p>
            <a:pPr marL="0" indent="0">
              <a:buNone/>
            </a:pPr>
            <a:r>
              <a:rPr lang="en-US" sz="2200" dirty="0"/>
              <a:t>Under </a:t>
            </a:r>
            <a:r>
              <a:rPr lang="en-US" sz="2400" b="1" u="sng" dirty="0"/>
              <a:t>..\CITI\Assignments\Day2\Assignment3</a:t>
            </a:r>
            <a:r>
              <a:rPr lang="en-US" sz="2200" dirty="0"/>
              <a:t> folder, there are following files received from Amazon</a:t>
            </a:r>
          </a:p>
          <a:p>
            <a:pPr marL="514350" indent="-514350">
              <a:buAutoNum type="arabicParenR"/>
            </a:pPr>
            <a:r>
              <a:rPr lang="en-US" sz="2200" dirty="0"/>
              <a:t>AMZ_AMZ0001_PurchaseOrder_99999999.zip</a:t>
            </a:r>
          </a:p>
          <a:p>
            <a:pPr marL="514350" indent="-514350">
              <a:buAutoNum type="arabicParenR"/>
            </a:pPr>
            <a:r>
              <a:rPr lang="en-US" sz="2200" dirty="0"/>
              <a:t>AMZ_AMZ0001_Invoice_99999999.zip</a:t>
            </a:r>
          </a:p>
          <a:p>
            <a:pPr marL="514350" indent="-514350">
              <a:buAutoNum type="arabicParenR"/>
            </a:pPr>
            <a:r>
              <a:rPr lang="en-US" sz="2200" dirty="0"/>
              <a:t>AMZ_AMZ0001_Vendor_99999999.zip</a:t>
            </a:r>
          </a:p>
          <a:p>
            <a:pPr marL="0" indent="0">
              <a:buNone/>
            </a:pPr>
            <a:endParaRPr lang="en-US" sz="2200" dirty="0"/>
          </a:p>
          <a:p>
            <a:pPr marL="0" indent="0">
              <a:buNone/>
            </a:pPr>
            <a:r>
              <a:rPr lang="en-US" sz="2200" dirty="0"/>
              <a:t>Design </a:t>
            </a:r>
            <a:r>
              <a:rPr lang="en-US" sz="2200" dirty="0" err="1"/>
              <a:t>Talend</a:t>
            </a:r>
            <a:r>
              <a:rPr lang="en-US" sz="2200" dirty="0"/>
              <a:t> job(s) to automate following manual process</a:t>
            </a:r>
          </a:p>
          <a:p>
            <a:pPr marL="571500" indent="-571500">
              <a:buFont typeface="+mj-lt"/>
              <a:buAutoNum type="romanLcPeriod"/>
            </a:pPr>
            <a:r>
              <a:rPr lang="en-US" sz="2200" dirty="0"/>
              <a:t>Iterate through the source folder and unzip files</a:t>
            </a:r>
          </a:p>
          <a:p>
            <a:pPr marL="571500" indent="-571500">
              <a:buFont typeface="+mj-lt"/>
              <a:buAutoNum type="romanLcPeriod"/>
            </a:pPr>
            <a:r>
              <a:rPr lang="en-US" sz="2200" dirty="0"/>
              <a:t>Load </a:t>
            </a:r>
            <a:r>
              <a:rPr lang="en-US" sz="2200" dirty="0" err="1"/>
              <a:t>PurchaseOrder</a:t>
            </a:r>
            <a:r>
              <a:rPr lang="en-US" sz="2200" dirty="0"/>
              <a:t>, Invoice &amp; Vendor file to MySQL staging tables</a:t>
            </a:r>
          </a:p>
          <a:p>
            <a:pPr marL="571500" indent="-571500">
              <a:buFont typeface="+mj-lt"/>
              <a:buAutoNum type="romanLcPeriod"/>
            </a:pPr>
            <a:r>
              <a:rPr lang="en-US" sz="2200" dirty="0"/>
              <a:t>Following basic transformations should be applied on all files</a:t>
            </a:r>
          </a:p>
          <a:p>
            <a:pPr marL="971550" lvl="1" indent="-514350">
              <a:buAutoNum type="arabicParenR"/>
            </a:pPr>
            <a:r>
              <a:rPr lang="en-US" sz="2200" dirty="0"/>
              <a:t>Trim all columns</a:t>
            </a:r>
          </a:p>
          <a:p>
            <a:pPr marL="971550" lvl="1" indent="-514350">
              <a:buAutoNum type="arabicParenR"/>
            </a:pPr>
            <a:r>
              <a:rPr lang="en-US" sz="2200" dirty="0"/>
              <a:t>Date conversion – mm/</a:t>
            </a:r>
            <a:r>
              <a:rPr lang="en-US" sz="2200" dirty="0" err="1"/>
              <a:t>dd</a:t>
            </a:r>
            <a:r>
              <a:rPr lang="en-US" sz="2200" dirty="0"/>
              <a:t>/</a:t>
            </a:r>
            <a:r>
              <a:rPr lang="en-US" sz="2200" dirty="0" err="1"/>
              <a:t>yyyy</a:t>
            </a:r>
            <a:endParaRPr lang="en-US" sz="2200" dirty="0"/>
          </a:p>
          <a:p>
            <a:pPr marL="971550" lvl="1" indent="-514350">
              <a:buAutoNum type="arabicParenR"/>
            </a:pPr>
            <a:r>
              <a:rPr lang="en-US" sz="2200" dirty="0"/>
              <a:t>Numeric conversion (default should be 0/0.0)</a:t>
            </a:r>
          </a:p>
          <a:p>
            <a:pPr marL="971550" lvl="1" indent="-514350">
              <a:buAutoNum type="arabicParenR"/>
            </a:pPr>
            <a:r>
              <a:rPr lang="en-US" sz="2200" dirty="0"/>
              <a:t>Include filename as additional column in MySQL table</a:t>
            </a:r>
          </a:p>
          <a:p>
            <a:pPr marL="457200" lvl="1" indent="0" algn="r">
              <a:buNone/>
            </a:pPr>
            <a:r>
              <a:rPr lang="en-US" sz="4300" dirty="0"/>
              <a:t>…</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Assignment-3</a:t>
            </a:r>
          </a:p>
        </p:txBody>
      </p:sp>
    </p:spTree>
    <p:extLst>
      <p:ext uri="{BB962C8B-B14F-4D97-AF65-F5344CB8AC3E}">
        <p14:creationId xmlns:p14="http://schemas.microsoft.com/office/powerpoint/2010/main" val="41529372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a:bodyPr>
          <a:lstStyle/>
          <a:p>
            <a:pPr marL="571500" indent="-571500">
              <a:buFont typeface="+mj-lt"/>
              <a:buAutoNum type="romanLcPeriod" startAt="4"/>
            </a:pPr>
            <a:r>
              <a:rPr lang="en-US" sz="2000" dirty="0"/>
              <a:t>Merge incoming files</a:t>
            </a:r>
          </a:p>
          <a:p>
            <a:pPr marL="571500" indent="-571500">
              <a:buFont typeface="+mj-lt"/>
              <a:buAutoNum type="romanLcPeriod" startAt="4"/>
            </a:pPr>
            <a:r>
              <a:rPr lang="en-US" sz="2000" dirty="0"/>
              <a:t>Remove duplicates based on all columns from all files</a:t>
            </a:r>
          </a:p>
          <a:p>
            <a:pPr marL="571500" indent="-571500">
              <a:buFont typeface="+mj-lt"/>
              <a:buAutoNum type="romanLcPeriod" startAt="4"/>
            </a:pPr>
            <a:r>
              <a:rPr lang="en-US" sz="2000" dirty="0"/>
              <a:t>Sorting order</a:t>
            </a:r>
          </a:p>
          <a:p>
            <a:pPr marL="1028700" lvl="1" indent="-571500">
              <a:buFont typeface="+mj-lt"/>
              <a:buAutoNum type="alphaLcParenR"/>
            </a:pPr>
            <a:r>
              <a:rPr lang="en-US" sz="2000" dirty="0" err="1"/>
              <a:t>PurchaseOrder</a:t>
            </a:r>
            <a:r>
              <a:rPr lang="en-US" sz="2000" dirty="0"/>
              <a:t> – </a:t>
            </a:r>
            <a:r>
              <a:rPr lang="en-US" sz="2000" dirty="0" err="1"/>
              <a:t>ApproveDate</a:t>
            </a:r>
            <a:r>
              <a:rPr lang="en-US" sz="2000" dirty="0"/>
              <a:t> (</a:t>
            </a:r>
            <a:r>
              <a:rPr lang="en-US" sz="2000" dirty="0" err="1"/>
              <a:t>Desc</a:t>
            </a:r>
            <a:r>
              <a:rPr lang="en-US" sz="2000" dirty="0"/>
              <a:t>)</a:t>
            </a:r>
          </a:p>
          <a:p>
            <a:pPr marL="1028700" lvl="1" indent="-571500">
              <a:buFont typeface="+mj-lt"/>
              <a:buAutoNum type="alphaLcParenR"/>
            </a:pPr>
            <a:r>
              <a:rPr lang="en-US" sz="2000" dirty="0"/>
              <a:t>Invoice – Date(</a:t>
            </a:r>
            <a:r>
              <a:rPr lang="en-US" sz="2000" dirty="0" err="1"/>
              <a:t>Asc</a:t>
            </a:r>
            <a:r>
              <a:rPr lang="en-US" sz="2000" dirty="0"/>
              <a:t>)</a:t>
            </a:r>
          </a:p>
          <a:p>
            <a:pPr marL="1028700" lvl="1" indent="-571500">
              <a:buFont typeface="+mj-lt"/>
              <a:buAutoNum type="alphaLcParenR"/>
            </a:pPr>
            <a:r>
              <a:rPr lang="en-US" sz="2000" dirty="0"/>
              <a:t>Vendor- Name(</a:t>
            </a:r>
            <a:r>
              <a:rPr lang="en-US" sz="2000" dirty="0" err="1"/>
              <a:t>Desc</a:t>
            </a:r>
            <a:r>
              <a:rPr lang="en-US" sz="2000" dirty="0"/>
              <a:t>)</a:t>
            </a:r>
          </a:p>
          <a:p>
            <a:pPr marL="571500" indent="-571500">
              <a:buFont typeface="+mj-lt"/>
              <a:buAutoNum type="romanLcPeriod" startAt="4"/>
            </a:pPr>
            <a:r>
              <a:rPr lang="en-US" sz="2000" dirty="0"/>
              <a:t>Output tables should have suffix “*_ND”</a:t>
            </a:r>
          </a:p>
          <a:p>
            <a:pPr marL="571500" indent="-571500">
              <a:buFont typeface="+mj-lt"/>
              <a:buAutoNum type="romanLcPeriod" startAt="4"/>
            </a:pPr>
            <a:r>
              <a:rPr lang="en-US" sz="2000" dirty="0"/>
              <a:t>Output tables should be exported to “^” delimited files </a:t>
            </a:r>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a:t>
            </a:r>
          </a:p>
        </p:txBody>
      </p:sp>
    </p:spTree>
    <p:extLst>
      <p:ext uri="{BB962C8B-B14F-4D97-AF65-F5344CB8AC3E}">
        <p14:creationId xmlns:p14="http://schemas.microsoft.com/office/powerpoint/2010/main" val="11726730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321973"/>
            <a:ext cx="3932237" cy="795270"/>
          </a:xfrm>
        </p:spPr>
        <p:txBody>
          <a:bodyPr>
            <a:normAutofit/>
          </a:bodyPr>
          <a:lstStyle/>
          <a:p>
            <a:r>
              <a:rPr lang="en-US" sz="4400" dirty="0"/>
              <a:t>Day 3 Agenda</a:t>
            </a:r>
          </a:p>
        </p:txBody>
      </p:sp>
      <p:sp>
        <p:nvSpPr>
          <p:cNvPr id="6" name="Text Placeholder 5"/>
          <p:cNvSpPr>
            <a:spLocks noGrp="1"/>
          </p:cNvSpPr>
          <p:nvPr>
            <p:ph type="body" sz="half" idx="2"/>
          </p:nvPr>
        </p:nvSpPr>
        <p:spPr>
          <a:xfrm>
            <a:off x="839788" y="1233152"/>
            <a:ext cx="7801936" cy="4326743"/>
          </a:xfrm>
        </p:spPr>
        <p:txBody>
          <a:bodyPr>
            <a:noAutofit/>
          </a:bodyPr>
          <a:lstStyle/>
          <a:p>
            <a:endParaRPr lang="en-US" sz="2400" dirty="0"/>
          </a:p>
          <a:p>
            <a:pPr marL="285750" indent="-285750">
              <a:buFont typeface="Arial" panose="020B0604020202020204" pitchFamily="34" charset="0"/>
              <a:buChar char="•"/>
            </a:pPr>
            <a:r>
              <a:rPr lang="en-US" sz="2400" dirty="0"/>
              <a:t>Web Services </a:t>
            </a:r>
          </a:p>
          <a:p>
            <a:endParaRPr lang="en-US" sz="2400" dirty="0"/>
          </a:p>
          <a:p>
            <a:pPr marL="285750" indent="-285750">
              <a:buFont typeface="Arial" panose="020B0604020202020204" pitchFamily="34" charset="0"/>
              <a:buChar char="•"/>
            </a:pPr>
            <a:r>
              <a:rPr lang="en-US" sz="2400" dirty="0"/>
              <a:t>How to use SVN with </a:t>
            </a:r>
            <a:r>
              <a:rPr lang="en-US" sz="2400" dirty="0" err="1"/>
              <a:t>Talend</a:t>
            </a:r>
            <a:r>
              <a:rPr lang="en-US" sz="2400" dirty="0"/>
              <a:t> Integration Studio</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Monitor Job Activity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Running Job remotely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Using Parallel Execution</a:t>
            </a:r>
          </a:p>
          <a:p>
            <a:r>
              <a:rPr lang="en-US" sz="2400" dirty="0"/>
              <a:t>  </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15564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fade">
                                      <p:cBhvr>
                                        <p:cTn id="7" dur="1000"/>
                                        <p:tgtEl>
                                          <p:spTgt spid="6">
                                            <p:txEl>
                                              <p:pRg st="9" end="9"/>
                                            </p:txEl>
                                          </p:spTgt>
                                        </p:tgtEl>
                                      </p:cBhvr>
                                    </p:animEffect>
                                    <p:anim calcmode="lin" valueType="num">
                                      <p:cBhvr>
                                        <p:cTn id="8"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9" end="9"/>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0" end="10"/>
                                            </p:txEl>
                                          </p:spTgt>
                                        </p:tgtEl>
                                        <p:attrNameLst>
                                          <p:attrName>style.visibility</p:attrName>
                                        </p:attrNameLst>
                                      </p:cBhvr>
                                      <p:to>
                                        <p:strVal val="visible"/>
                                      </p:to>
                                    </p:set>
                                    <p:animEffect transition="in" filter="fade">
                                      <p:cBhvr>
                                        <p:cTn id="12" dur="1000"/>
                                        <p:tgtEl>
                                          <p:spTgt spid="6">
                                            <p:txEl>
                                              <p:pRg st="10" end="10"/>
                                            </p:txEl>
                                          </p:spTgt>
                                        </p:tgtEl>
                                      </p:cBhvr>
                                    </p:animEffect>
                                    <p:anim calcmode="lin" valueType="num">
                                      <p:cBhvr>
                                        <p:cTn id="13"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746975"/>
            <a:ext cx="6127682" cy="795270"/>
          </a:xfrm>
        </p:spPr>
        <p:txBody>
          <a:bodyPr>
            <a:normAutofit fontScale="90000"/>
          </a:bodyPr>
          <a:lstStyle/>
          <a:p>
            <a:r>
              <a:rPr lang="en-US" sz="4400" dirty="0"/>
              <a:t>Quick Re-cap of yesterday</a:t>
            </a:r>
          </a:p>
        </p:txBody>
      </p:sp>
      <p:sp>
        <p:nvSpPr>
          <p:cNvPr id="6" name="Text Placeholder 5"/>
          <p:cNvSpPr>
            <a:spLocks noGrp="1"/>
          </p:cNvSpPr>
          <p:nvPr>
            <p:ph type="body" sz="half" idx="2"/>
          </p:nvPr>
        </p:nvSpPr>
        <p:spPr>
          <a:xfrm>
            <a:off x="839788" y="1542245"/>
            <a:ext cx="7801936" cy="4326743"/>
          </a:xfrm>
        </p:spPr>
        <p:txBody>
          <a:bodyPr>
            <a:normAutofit lnSpcReduction="10000"/>
          </a:bodyPr>
          <a:lstStyle/>
          <a:p>
            <a:endParaRPr lang="en-US" sz="3200" dirty="0"/>
          </a:p>
          <a:p>
            <a:pPr marL="285750" indent="-285750">
              <a:buFont typeface="Arial" panose="020B0604020202020204" pitchFamily="34" charset="0"/>
              <a:buChar char="•"/>
            </a:pPr>
            <a:r>
              <a:rPr lang="en-US" sz="3200" dirty="0"/>
              <a:t>How to use context variables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Log &amp; Error Handling</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Managing Routines</a:t>
            </a:r>
          </a:p>
          <a:p>
            <a:endParaRPr lang="en-US" sz="3200" dirty="0"/>
          </a:p>
          <a:p>
            <a:pPr marL="285750" indent="-285750">
              <a:buFont typeface="Arial" panose="020B0604020202020204" pitchFamily="34" charset="0"/>
              <a:buChar char="•"/>
            </a:pPr>
            <a:r>
              <a:rPr lang="en-US" sz="3200" dirty="0"/>
              <a:t>Design </a:t>
            </a:r>
            <a:r>
              <a:rPr lang="en-US" sz="3200" dirty="0" err="1"/>
              <a:t>Joblets</a:t>
            </a:r>
            <a:r>
              <a:rPr lang="en-US" sz="3200" dirty="0"/>
              <a:t> and Business Model</a:t>
            </a:r>
          </a:p>
          <a:p>
            <a:endParaRPr lang="en-US" sz="3200" dirty="0"/>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1122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1000"/>
                                        <p:tgtEl>
                                          <p:spTgt spid="6">
                                            <p:txEl>
                                              <p:pRg st="3" end="3"/>
                                            </p:txEl>
                                          </p:spTgt>
                                        </p:tgtEl>
                                      </p:cBhvr>
                                    </p:animEffect>
                                    <p:anim calcmode="lin" valueType="num">
                                      <p:cBhvr>
                                        <p:cTn id="1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1000"/>
                                        <p:tgtEl>
                                          <p:spTgt spid="6">
                                            <p:txEl>
                                              <p:pRg st="5" end="5"/>
                                            </p:txEl>
                                          </p:spTgt>
                                        </p:tgtEl>
                                      </p:cBhvr>
                                    </p:animEffect>
                                    <p:anim calcmode="lin" valueType="num">
                                      <p:cBhvr>
                                        <p:cTn id="1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1000"/>
                                        <p:tgtEl>
                                          <p:spTgt spid="6">
                                            <p:txEl>
                                              <p:pRg st="7" end="7"/>
                                            </p:txEl>
                                          </p:spTgt>
                                        </p:tgtEl>
                                      </p:cBhvr>
                                    </p:animEffect>
                                    <p:anim calcmode="lin" valueType="num">
                                      <p:cBhvr>
                                        <p:cTn id="23"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err="1"/>
              <a:t>Talend</a:t>
            </a:r>
            <a:r>
              <a:rPr lang="en-US" sz="6000" dirty="0"/>
              <a:t> Administration Center</a:t>
            </a:r>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endParaRPr lang="en-US"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endParaRPr>
          </a:p>
        </p:txBody>
      </p:sp>
    </p:spTree>
    <p:extLst>
      <p:ext uri="{BB962C8B-B14F-4D97-AF65-F5344CB8AC3E}">
        <p14:creationId xmlns:p14="http://schemas.microsoft.com/office/powerpoint/2010/main" val="127239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fontScale="85000" lnSpcReduction="20000"/>
          </a:bodyPr>
          <a:lstStyle/>
          <a:p>
            <a:r>
              <a:rPr lang="en-US" dirty="0"/>
              <a:t>Eclipse based visual programming IDE for ETL application</a:t>
            </a:r>
          </a:p>
          <a:p>
            <a:endParaRPr lang="en-US" dirty="0"/>
          </a:p>
          <a:p>
            <a:r>
              <a:rPr lang="en-US" dirty="0"/>
              <a:t>Java code generator </a:t>
            </a:r>
            <a:r>
              <a:rPr lang="en-US" b="1" dirty="0"/>
              <a:t>By choosing java, we have all the advantages and disadvantages of this language</a:t>
            </a:r>
          </a:p>
          <a:p>
            <a:endParaRPr lang="en-US" dirty="0"/>
          </a:p>
          <a:p>
            <a:r>
              <a:rPr lang="en-US" dirty="0"/>
              <a:t>600+ connectors for open and proprietary data systems</a:t>
            </a:r>
          </a:p>
          <a:p>
            <a:endParaRPr lang="en-US" b="1" dirty="0"/>
          </a:p>
          <a:p>
            <a:r>
              <a:rPr lang="en-US" b="1" dirty="0"/>
              <a:t>Unified user interface</a:t>
            </a:r>
            <a:r>
              <a:rPr lang="en-US" dirty="0"/>
              <a:t> across all components. Based on </a:t>
            </a:r>
            <a:r>
              <a:rPr lang="en-US" b="1" dirty="0"/>
              <a:t>Eclipse,</a:t>
            </a:r>
            <a:r>
              <a:rPr lang="en-US" dirty="0"/>
              <a:t> the knowledge of the tool enables us to use the interface</a:t>
            </a:r>
          </a:p>
          <a:p>
            <a:endParaRPr lang="en-US" dirty="0"/>
          </a:p>
          <a:p>
            <a:r>
              <a:rPr lang="en-US" dirty="0"/>
              <a:t>Central metadata repository </a:t>
            </a:r>
          </a:p>
          <a:p>
            <a:endParaRPr lang="en-US" dirty="0"/>
          </a:p>
          <a:p>
            <a:r>
              <a:rPr lang="en-US" dirty="0"/>
              <a:t>Available in both open source and Enterprise editions</a:t>
            </a:r>
          </a:p>
          <a:p>
            <a:endParaRPr lang="en-US" dirty="0"/>
          </a:p>
          <a:p>
            <a:endParaRPr lang="en-US"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Features</a:t>
            </a:r>
          </a:p>
        </p:txBody>
      </p:sp>
    </p:spTree>
    <p:extLst>
      <p:ext uri="{BB962C8B-B14F-4D97-AF65-F5344CB8AC3E}">
        <p14:creationId xmlns:p14="http://schemas.microsoft.com/office/powerpoint/2010/main" val="19870450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2300" dirty="0"/>
              <a:t>The </a:t>
            </a:r>
            <a:r>
              <a:rPr lang="en-US" sz="2300" dirty="0" err="1"/>
              <a:t>Talend</a:t>
            </a:r>
            <a:r>
              <a:rPr lang="en-US" sz="2300" dirty="0"/>
              <a:t> solutions offer the opportunity to work cooperatively on various projects: Data Integration, ESB, Data Management, Data Services, Enterprise Integration, MDM, or all of them.</a:t>
            </a:r>
          </a:p>
          <a:p>
            <a:pPr marL="0" indent="0">
              <a:buNone/>
            </a:pPr>
            <a:endParaRPr lang="en-US" sz="2300" dirty="0"/>
          </a:p>
          <a:p>
            <a:pPr marL="0" indent="0">
              <a:buNone/>
            </a:pPr>
            <a:r>
              <a:rPr lang="en-US" sz="2300" dirty="0"/>
              <a:t>This collaborative work is handled via </a:t>
            </a:r>
            <a:r>
              <a:rPr lang="en-US" sz="2300" b="1" dirty="0" err="1"/>
              <a:t>Talend</a:t>
            </a:r>
            <a:r>
              <a:rPr lang="en-US" sz="2300" b="1" dirty="0"/>
              <a:t> Administration Center, a web-based application centralizing the management and administration of your studio. </a:t>
            </a:r>
            <a:r>
              <a:rPr lang="en-US" sz="2300" dirty="0" err="1"/>
              <a:t>Talend</a:t>
            </a:r>
            <a:r>
              <a:rPr lang="en-US" sz="2300" dirty="0"/>
              <a:t> Administration Center also centralizes the users' role management and access rights to your projects and the scheduling and monitoring of processes(Jobs).</a:t>
            </a:r>
          </a:p>
          <a:p>
            <a:pPr marL="0" indent="0">
              <a:buNone/>
            </a:pPr>
            <a:endParaRPr lang="en-US" sz="2300" dirty="0"/>
          </a:p>
          <a:p>
            <a:pPr marL="0" indent="0">
              <a:buNone/>
            </a:pPr>
            <a:r>
              <a:rPr lang="en-US" sz="2300" dirty="0"/>
              <a:t>Projects and processes are all centralized in a remote repository enabling resource sharing and project configuration.</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Introduction to TAC</a:t>
            </a:r>
          </a:p>
        </p:txBody>
      </p:sp>
    </p:spTree>
    <p:extLst>
      <p:ext uri="{BB962C8B-B14F-4D97-AF65-F5344CB8AC3E}">
        <p14:creationId xmlns:p14="http://schemas.microsoft.com/office/powerpoint/2010/main" val="33295691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2300" b="1" dirty="0"/>
              <a:t>Manage operating and connection information via the Configuration page of the application</a:t>
            </a:r>
          </a:p>
          <a:p>
            <a:pPr marL="0" indent="0">
              <a:buNone/>
            </a:pPr>
            <a:endParaRPr lang="en-US" sz="2300" b="1" dirty="0"/>
          </a:p>
          <a:p>
            <a:pPr marL="0" indent="0">
              <a:buNone/>
            </a:pPr>
            <a:r>
              <a:rPr lang="en-US" sz="2300" b="1" dirty="0"/>
              <a:t>Administrate projects, manage users and licenses via the Projects, Users and Licenses pages. </a:t>
            </a:r>
          </a:p>
          <a:p>
            <a:pPr marL="0" indent="0">
              <a:buNone/>
            </a:pPr>
            <a:endParaRPr lang="en-US" sz="2300" b="1" dirty="0"/>
          </a:p>
          <a:p>
            <a:pPr marL="0" indent="0">
              <a:buNone/>
            </a:pPr>
            <a:r>
              <a:rPr lang="en-US" sz="2300" b="1" dirty="0"/>
              <a:t>Schedule deployment and roll-out of processes (Jobs) via the Conductor node and monitor them via the Monitoring node. </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TAC allows you to:</a:t>
            </a:r>
          </a:p>
        </p:txBody>
      </p:sp>
    </p:spTree>
    <p:extLst>
      <p:ext uri="{BB962C8B-B14F-4D97-AF65-F5344CB8AC3E}">
        <p14:creationId xmlns:p14="http://schemas.microsoft.com/office/powerpoint/2010/main" val="20676551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2000" dirty="0"/>
              <a:t>From </a:t>
            </a:r>
            <a:r>
              <a:rPr lang="en-US" sz="2000" dirty="0" err="1"/>
              <a:t>Talend</a:t>
            </a:r>
            <a:r>
              <a:rPr lang="en-US" sz="2000" dirty="0"/>
              <a:t> Administration Center home page, you can access the Configuration page that offers accurate details</a:t>
            </a:r>
          </a:p>
          <a:p>
            <a:pPr marL="0" indent="0">
              <a:buNone/>
            </a:pPr>
            <a:r>
              <a:rPr lang="en-US" sz="2000" dirty="0"/>
              <a:t>on application parameters and their related values including database connection. The items displayed in this </a:t>
            </a:r>
            <a:r>
              <a:rPr lang="en-US" sz="2000" dirty="0" err="1"/>
              <a:t>pagedepend</a:t>
            </a:r>
            <a:r>
              <a:rPr lang="en-US" sz="2000" dirty="0"/>
              <a:t> on your license</a:t>
            </a:r>
            <a:endParaRPr lang="en-US" sz="23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Accessing Configuration Page </a:t>
            </a:r>
            <a:endParaRPr lang="en-US" dirty="0"/>
          </a:p>
        </p:txBody>
      </p:sp>
      <p:pic>
        <p:nvPicPr>
          <p:cNvPr id="4" name="Picture 3"/>
          <p:cNvPicPr>
            <a:picLocks noChangeAspect="1"/>
          </p:cNvPicPr>
          <p:nvPr/>
        </p:nvPicPr>
        <p:blipFill>
          <a:blip r:embed="rId2"/>
          <a:stretch>
            <a:fillRect/>
          </a:stretch>
        </p:blipFill>
        <p:spPr>
          <a:xfrm>
            <a:off x="1348327" y="2602358"/>
            <a:ext cx="3547325" cy="4064001"/>
          </a:xfrm>
          <a:prstGeom prst="rect">
            <a:avLst/>
          </a:prstGeom>
        </p:spPr>
      </p:pic>
      <p:pic>
        <p:nvPicPr>
          <p:cNvPr id="8" name="Picture 7"/>
          <p:cNvPicPr>
            <a:picLocks noChangeAspect="1"/>
          </p:cNvPicPr>
          <p:nvPr/>
        </p:nvPicPr>
        <p:blipFill>
          <a:blip r:embed="rId3"/>
          <a:stretch>
            <a:fillRect/>
          </a:stretch>
        </p:blipFill>
        <p:spPr>
          <a:xfrm>
            <a:off x="5227013" y="2602358"/>
            <a:ext cx="3556380" cy="2676525"/>
          </a:xfrm>
          <a:prstGeom prst="rect">
            <a:avLst/>
          </a:prstGeom>
        </p:spPr>
      </p:pic>
    </p:spTree>
    <p:extLst>
      <p:ext uri="{BB962C8B-B14F-4D97-AF65-F5344CB8AC3E}">
        <p14:creationId xmlns:p14="http://schemas.microsoft.com/office/powerpoint/2010/main" val="37889371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2000" dirty="0"/>
              <a:t>To access the list of user accounts, click </a:t>
            </a:r>
            <a:r>
              <a:rPr lang="en-US" sz="2000" b="1" dirty="0"/>
              <a:t>Users </a:t>
            </a:r>
            <a:r>
              <a:rPr lang="en-US" sz="2000" dirty="0"/>
              <a:t>in the </a:t>
            </a:r>
            <a:r>
              <a:rPr lang="en-US" sz="2000" b="1" dirty="0"/>
              <a:t>Menu </a:t>
            </a:r>
            <a:r>
              <a:rPr lang="en-US" sz="2000" dirty="0"/>
              <a:t>tree view. This list displays all accounts whether they are Administrators, Operation managers, Designers or Viewers.</a:t>
            </a:r>
          </a:p>
          <a:p>
            <a:pPr marL="0" indent="0">
              <a:buNone/>
            </a:pPr>
            <a:endParaRPr lang="en-US" sz="23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Managing users, projects and licenses</a:t>
            </a:r>
            <a:endParaRPr lang="en-US" dirty="0"/>
          </a:p>
        </p:txBody>
      </p:sp>
      <p:pic>
        <p:nvPicPr>
          <p:cNvPr id="5" name="Picture 4"/>
          <p:cNvPicPr>
            <a:picLocks noChangeAspect="1"/>
          </p:cNvPicPr>
          <p:nvPr/>
        </p:nvPicPr>
        <p:blipFill>
          <a:blip r:embed="rId2"/>
          <a:stretch>
            <a:fillRect/>
          </a:stretch>
        </p:blipFill>
        <p:spPr>
          <a:xfrm>
            <a:off x="1119999" y="1971079"/>
            <a:ext cx="5995714" cy="4502098"/>
          </a:xfrm>
          <a:prstGeom prst="rect">
            <a:avLst/>
          </a:prstGeom>
        </p:spPr>
      </p:pic>
      <p:pic>
        <p:nvPicPr>
          <p:cNvPr id="6" name="Picture 5"/>
          <p:cNvPicPr>
            <a:picLocks noChangeAspect="1"/>
          </p:cNvPicPr>
          <p:nvPr/>
        </p:nvPicPr>
        <p:blipFill>
          <a:blip r:embed="rId3"/>
          <a:stretch>
            <a:fillRect/>
          </a:stretch>
        </p:blipFill>
        <p:spPr>
          <a:xfrm>
            <a:off x="7339636" y="1971079"/>
            <a:ext cx="3810835" cy="4502098"/>
          </a:xfrm>
          <a:prstGeom prst="rect">
            <a:avLst/>
          </a:prstGeom>
        </p:spPr>
      </p:pic>
    </p:spTree>
    <p:extLst>
      <p:ext uri="{BB962C8B-B14F-4D97-AF65-F5344CB8AC3E}">
        <p14:creationId xmlns:p14="http://schemas.microsoft.com/office/powerpoint/2010/main" val="2435286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2000" dirty="0"/>
              <a:t>In the </a:t>
            </a:r>
            <a:r>
              <a:rPr lang="en-US" sz="2000" b="1" dirty="0"/>
              <a:t>Menu </a:t>
            </a:r>
            <a:r>
              <a:rPr lang="en-US" sz="2000" dirty="0"/>
              <a:t>tree-view, click </a:t>
            </a:r>
            <a:r>
              <a:rPr lang="en-US" sz="2000" b="1" dirty="0"/>
              <a:t>Rights management</a:t>
            </a:r>
            <a:r>
              <a:rPr lang="en-US" sz="2000" dirty="0"/>
              <a:t>. The list of roles is displayed in the </a:t>
            </a:r>
            <a:r>
              <a:rPr lang="en-US" sz="2000" b="1" dirty="0"/>
              <a:t>Role </a:t>
            </a:r>
            <a:r>
              <a:rPr lang="en-US" sz="2000" dirty="0"/>
              <a:t>panel on the left and the list of associated rights is displayed in the right panel.</a:t>
            </a:r>
          </a:p>
          <a:p>
            <a:pPr marL="0" indent="0">
              <a:buNone/>
            </a:pPr>
            <a:r>
              <a:rPr lang="en-US" sz="2000" dirty="0"/>
              <a:t>In the Rights management page, the users' rights show next to the roles. The rights displayed depend on the role which is defined in the Users page. For more information, see the section User roles/rights in the Administration Center.</a:t>
            </a:r>
          </a:p>
          <a:p>
            <a:pPr marL="0" indent="0">
              <a:buNone/>
            </a:pPr>
            <a:endParaRPr lang="en-US" sz="2000" dirty="0"/>
          </a:p>
          <a:p>
            <a:pPr marL="0" indent="0">
              <a:buNone/>
            </a:pPr>
            <a:r>
              <a:rPr lang="en-US" sz="2000" dirty="0"/>
              <a:t>1. In the Role panel, select the role for which you </a:t>
            </a:r>
          </a:p>
          <a:p>
            <a:pPr marL="0" indent="0">
              <a:buNone/>
            </a:pPr>
            <a:r>
              <a:rPr lang="en-US" sz="2000" dirty="0"/>
              <a:t>want to change the rights.</a:t>
            </a:r>
          </a:p>
          <a:p>
            <a:pPr marL="0" indent="0">
              <a:buNone/>
            </a:pPr>
            <a:r>
              <a:rPr lang="en-US" sz="2000" dirty="0"/>
              <a:t>2. In the panel on the right, rights are listed in the</a:t>
            </a:r>
          </a:p>
          <a:p>
            <a:pPr marL="0" indent="0">
              <a:buNone/>
            </a:pPr>
            <a:r>
              <a:rPr lang="en-US" sz="2000" dirty="0"/>
              <a:t> Description column, and are selected by default </a:t>
            </a:r>
          </a:p>
          <a:p>
            <a:pPr marL="0" indent="0">
              <a:buNone/>
            </a:pPr>
            <a:r>
              <a:rPr lang="en-US" sz="2000" dirty="0"/>
              <a:t>in the allowed column.</a:t>
            </a:r>
          </a:p>
          <a:p>
            <a:pPr marL="0" indent="0">
              <a:buNone/>
            </a:pPr>
            <a:r>
              <a:rPr lang="en-US" sz="2300" dirty="0"/>
              <a:t>To restrict the rights associated with this </a:t>
            </a:r>
          </a:p>
          <a:p>
            <a:pPr marL="0" indent="0">
              <a:buNone/>
            </a:pPr>
            <a:r>
              <a:rPr lang="en-US" sz="2300" dirty="0"/>
              <a:t>role, clear the corresponding check boxes.</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Managing rights associated with roles</a:t>
            </a:r>
            <a:endParaRPr lang="en-US" dirty="0"/>
          </a:p>
        </p:txBody>
      </p:sp>
      <p:pic>
        <p:nvPicPr>
          <p:cNvPr id="2" name="Picture 1"/>
          <p:cNvPicPr>
            <a:picLocks noChangeAspect="1"/>
          </p:cNvPicPr>
          <p:nvPr/>
        </p:nvPicPr>
        <p:blipFill>
          <a:blip r:embed="rId2"/>
          <a:stretch>
            <a:fillRect/>
          </a:stretch>
        </p:blipFill>
        <p:spPr>
          <a:xfrm>
            <a:off x="6502828" y="2762388"/>
            <a:ext cx="4573002" cy="3239297"/>
          </a:xfrm>
          <a:prstGeom prst="rect">
            <a:avLst/>
          </a:prstGeom>
        </p:spPr>
      </p:pic>
    </p:spTree>
    <p:extLst>
      <p:ext uri="{BB962C8B-B14F-4D97-AF65-F5344CB8AC3E}">
        <p14:creationId xmlns:p14="http://schemas.microsoft.com/office/powerpoint/2010/main" val="3318892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2000" dirty="0"/>
              <a:t>To access the </a:t>
            </a:r>
            <a:r>
              <a:rPr lang="en-US" sz="2000" b="1" dirty="0"/>
              <a:t>project list </a:t>
            </a:r>
            <a:r>
              <a:rPr lang="en-US" sz="2000" dirty="0"/>
              <a:t>stored in the remote repository, </a:t>
            </a:r>
          </a:p>
          <a:p>
            <a:pPr marL="0" indent="0">
              <a:buNone/>
            </a:pPr>
            <a:r>
              <a:rPr lang="en-US" sz="2000" dirty="0"/>
              <a:t>click Projects in the Menu tree view. When you access the </a:t>
            </a:r>
          </a:p>
          <a:p>
            <a:pPr marL="0" indent="0">
              <a:buNone/>
            </a:pPr>
            <a:r>
              <a:rPr lang="en-US" sz="2000" dirty="0"/>
              <a:t>Projects page for the first time, no projects show on the list. </a:t>
            </a:r>
          </a:p>
          <a:p>
            <a:pPr marL="0" indent="0">
              <a:buNone/>
            </a:pPr>
            <a:r>
              <a:rPr lang="en-US" sz="2000" dirty="0"/>
              <a:t>To allocate resources and define user accesses to projects, </a:t>
            </a:r>
          </a:p>
          <a:p>
            <a:pPr marL="0" indent="0">
              <a:buNone/>
            </a:pPr>
            <a:r>
              <a:rPr lang="en-US" sz="2000" dirty="0"/>
              <a:t>you first need to add projects to the list.</a:t>
            </a:r>
            <a:endParaRPr lang="en-US" sz="23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t>
            </a:r>
            <a:endParaRPr lang="en-US" dirty="0"/>
          </a:p>
        </p:txBody>
      </p:sp>
      <p:pic>
        <p:nvPicPr>
          <p:cNvPr id="2" name="Picture 1"/>
          <p:cNvPicPr>
            <a:picLocks noChangeAspect="1"/>
          </p:cNvPicPr>
          <p:nvPr/>
        </p:nvPicPr>
        <p:blipFill>
          <a:blip r:embed="rId2"/>
          <a:stretch>
            <a:fillRect/>
          </a:stretch>
        </p:blipFill>
        <p:spPr>
          <a:xfrm>
            <a:off x="1309270" y="3267947"/>
            <a:ext cx="5955725" cy="2909016"/>
          </a:xfrm>
          <a:prstGeom prst="rect">
            <a:avLst/>
          </a:prstGeom>
        </p:spPr>
      </p:pic>
      <p:pic>
        <p:nvPicPr>
          <p:cNvPr id="4" name="Picture 3"/>
          <p:cNvPicPr>
            <a:picLocks noChangeAspect="1"/>
          </p:cNvPicPr>
          <p:nvPr/>
        </p:nvPicPr>
        <p:blipFill>
          <a:blip r:embed="rId3"/>
          <a:stretch>
            <a:fillRect/>
          </a:stretch>
        </p:blipFill>
        <p:spPr>
          <a:xfrm>
            <a:off x="7542965" y="791388"/>
            <a:ext cx="3810835" cy="5843438"/>
          </a:xfrm>
          <a:prstGeom prst="rect">
            <a:avLst/>
          </a:prstGeom>
        </p:spPr>
      </p:pic>
    </p:spTree>
    <p:extLst>
      <p:ext uri="{BB962C8B-B14F-4D97-AF65-F5344CB8AC3E}">
        <p14:creationId xmlns:p14="http://schemas.microsoft.com/office/powerpoint/2010/main" val="21593347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1800" dirty="0"/>
              <a:t>From the license page in </a:t>
            </a:r>
            <a:r>
              <a:rPr lang="en-US" sz="1800" dirty="0" err="1"/>
              <a:t>Talend</a:t>
            </a:r>
            <a:r>
              <a:rPr lang="en-US" sz="1800" dirty="0"/>
              <a:t> Administration Center, an administrator can:</a:t>
            </a:r>
          </a:p>
          <a:p>
            <a:pPr marL="0" indent="0">
              <a:buNone/>
            </a:pPr>
            <a:r>
              <a:rPr lang="en-US" sz="1800" dirty="0"/>
              <a:t>• check the parameters of the licenses and add new licenses. </a:t>
            </a:r>
          </a:p>
          <a:p>
            <a:pPr marL="0" indent="0">
              <a:buNone/>
            </a:pPr>
            <a:r>
              <a:rPr lang="en-US" sz="1800" dirty="0"/>
              <a:t>• validate the license. For more information, see the section Generating a validation request.</a:t>
            </a:r>
          </a:p>
          <a:p>
            <a:pPr marL="0" indent="0">
              <a:buNone/>
            </a:pPr>
            <a:endParaRPr lang="en-US" sz="20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Managing licenses</a:t>
            </a:r>
            <a:endParaRPr lang="en-US" dirty="0"/>
          </a:p>
        </p:txBody>
      </p:sp>
      <p:pic>
        <p:nvPicPr>
          <p:cNvPr id="2" name="Picture 1"/>
          <p:cNvPicPr>
            <a:picLocks noChangeAspect="1"/>
          </p:cNvPicPr>
          <p:nvPr/>
        </p:nvPicPr>
        <p:blipFill>
          <a:blip r:embed="rId2"/>
          <a:stretch>
            <a:fillRect/>
          </a:stretch>
        </p:blipFill>
        <p:spPr>
          <a:xfrm>
            <a:off x="2158137" y="2292438"/>
            <a:ext cx="7875726" cy="4565562"/>
          </a:xfrm>
          <a:prstGeom prst="rect">
            <a:avLst/>
          </a:prstGeom>
        </p:spPr>
      </p:pic>
    </p:spTree>
    <p:extLst>
      <p:ext uri="{BB962C8B-B14F-4D97-AF65-F5344CB8AC3E}">
        <p14:creationId xmlns:p14="http://schemas.microsoft.com/office/powerpoint/2010/main" val="2390953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1800" dirty="0"/>
              <a:t>A project reference is a property that you can set for a project in </a:t>
            </a:r>
            <a:r>
              <a:rPr lang="en-US" sz="1800" b="1" dirty="0" err="1"/>
              <a:t>Talend</a:t>
            </a:r>
            <a:r>
              <a:rPr lang="en-US" sz="1800" b="1" dirty="0"/>
              <a:t> Administration Center</a:t>
            </a:r>
            <a:r>
              <a:rPr lang="en-US" sz="1800" dirty="0"/>
              <a:t> so that all or some of the project items can be referenced by another project</a:t>
            </a:r>
          </a:p>
          <a:p>
            <a:pPr marL="0" indent="0">
              <a:buNone/>
            </a:pPr>
            <a:r>
              <a:rPr lang="en-US" sz="1800" dirty="0"/>
              <a:t>When one project references another, the items (Jobs, Metadata, Business Modeler and so on) in the referenced project are available for reuse.</a:t>
            </a:r>
          </a:p>
          <a:p>
            <a:pPr marL="0" indent="0">
              <a:buNone/>
            </a:pPr>
            <a:endParaRPr lang="en-US" sz="20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Managing project references</a:t>
            </a:r>
            <a:endParaRPr lang="en-US" dirty="0"/>
          </a:p>
        </p:txBody>
      </p:sp>
      <p:pic>
        <p:nvPicPr>
          <p:cNvPr id="2" name="Picture 1"/>
          <p:cNvPicPr>
            <a:picLocks noChangeAspect="1"/>
          </p:cNvPicPr>
          <p:nvPr/>
        </p:nvPicPr>
        <p:blipFill>
          <a:blip r:embed="rId2"/>
          <a:stretch>
            <a:fillRect/>
          </a:stretch>
        </p:blipFill>
        <p:spPr>
          <a:xfrm>
            <a:off x="1672382" y="2399202"/>
            <a:ext cx="8536271" cy="4181902"/>
          </a:xfrm>
          <a:prstGeom prst="rect">
            <a:avLst/>
          </a:prstGeom>
        </p:spPr>
      </p:pic>
    </p:spTree>
    <p:extLst>
      <p:ext uri="{BB962C8B-B14F-4D97-AF65-F5344CB8AC3E}">
        <p14:creationId xmlns:p14="http://schemas.microsoft.com/office/powerpoint/2010/main" val="4619492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2000" dirty="0"/>
              <a:t>The main page is divided into two parts:</a:t>
            </a:r>
          </a:p>
          <a:p>
            <a:r>
              <a:rPr lang="en-US" sz="2000" dirty="0"/>
              <a:t>the Project Reference panel lists projects you have defined as reference on the Project page.</a:t>
            </a:r>
          </a:p>
          <a:p>
            <a:r>
              <a:rPr lang="en-US" sz="2000" dirty="0"/>
              <a:t>the Project panel shows the references established between projects.</a:t>
            </a:r>
          </a:p>
          <a:p>
            <a:pPr marL="0" indent="0">
              <a:buNone/>
            </a:pPr>
            <a:endParaRPr lang="en-US" sz="20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t>
            </a:r>
            <a:endParaRPr lang="en-US" dirty="0"/>
          </a:p>
        </p:txBody>
      </p:sp>
      <p:pic>
        <p:nvPicPr>
          <p:cNvPr id="4" name="Picture 3"/>
          <p:cNvPicPr>
            <a:picLocks noChangeAspect="1"/>
          </p:cNvPicPr>
          <p:nvPr/>
        </p:nvPicPr>
        <p:blipFill>
          <a:blip r:embed="rId2"/>
          <a:stretch>
            <a:fillRect/>
          </a:stretch>
        </p:blipFill>
        <p:spPr>
          <a:xfrm>
            <a:off x="1005625" y="2780038"/>
            <a:ext cx="2692990" cy="299793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58997977"/>
              </p:ext>
            </p:extLst>
          </p:nvPr>
        </p:nvGraphicFramePr>
        <p:xfrm>
          <a:off x="3812989" y="2778241"/>
          <a:ext cx="7996938" cy="3478554"/>
        </p:xfrm>
        <a:graphic>
          <a:graphicData uri="http://schemas.openxmlformats.org/drawingml/2006/table">
            <a:tbl>
              <a:tblPr firstRow="1" bandRow="1">
                <a:tableStyleId>{5C22544A-7EE6-4342-B048-85BDC9FD1C3A}</a:tableStyleId>
              </a:tblPr>
              <a:tblGrid>
                <a:gridCol w="1731139">
                  <a:extLst>
                    <a:ext uri="{9D8B030D-6E8A-4147-A177-3AD203B41FA5}">
                      <a16:colId xmlns:a16="http://schemas.microsoft.com/office/drawing/2014/main" val="20000"/>
                    </a:ext>
                  </a:extLst>
                </a:gridCol>
                <a:gridCol w="6265799">
                  <a:extLst>
                    <a:ext uri="{9D8B030D-6E8A-4147-A177-3AD203B41FA5}">
                      <a16:colId xmlns:a16="http://schemas.microsoft.com/office/drawing/2014/main" val="20001"/>
                    </a:ext>
                  </a:extLst>
                </a:gridCol>
              </a:tblGrid>
              <a:tr h="341378">
                <a:tc>
                  <a:txBody>
                    <a:bodyPr/>
                    <a:lstStyle/>
                    <a:p>
                      <a:r>
                        <a:rPr lang="en-US" sz="1800" b="1" i="0" u="none" strike="noStrike" kern="1200" baseline="0" dirty="0">
                          <a:solidFill>
                            <a:schemeClr val="lt1"/>
                          </a:solidFill>
                          <a:latin typeface="+mn-lt"/>
                          <a:ea typeface="+mn-ea"/>
                          <a:cs typeface="+mn-cs"/>
                        </a:rPr>
                        <a:t>Column</a:t>
                      </a:r>
                      <a:endParaRPr lang="en-US" dirty="0"/>
                    </a:p>
                  </a:txBody>
                  <a:tcPr/>
                </a:tc>
                <a:tc>
                  <a:txBody>
                    <a:bodyPr/>
                    <a:lstStyle/>
                    <a:p>
                      <a:r>
                        <a:rPr lang="en-US" sz="1800" b="1" i="0" u="none" strike="noStrike" kern="1200" baseline="0" dirty="0">
                          <a:solidFill>
                            <a:schemeClr val="lt1"/>
                          </a:solidFill>
                          <a:latin typeface="+mn-lt"/>
                          <a:ea typeface="+mn-ea"/>
                          <a:cs typeface="+mn-cs"/>
                        </a:rPr>
                        <a:t>Description</a:t>
                      </a:r>
                      <a:endParaRPr lang="en-US" dirty="0"/>
                    </a:p>
                  </a:txBody>
                  <a:tcPr/>
                </a:tc>
                <a:extLst>
                  <a:ext uri="{0D108BD9-81ED-4DB2-BD59-A6C34878D82A}">
                    <a16:rowId xmlns:a16="http://schemas.microsoft.com/office/drawing/2014/main" val="10000"/>
                  </a:ext>
                </a:extLst>
              </a:tr>
              <a:tr h="369594">
                <a:tc>
                  <a:txBody>
                    <a:bodyPr/>
                    <a:lstStyle/>
                    <a:p>
                      <a:r>
                        <a:rPr lang="en-US" sz="1800" b="1" i="0" u="none" strike="noStrike" kern="1200" baseline="0" dirty="0">
                          <a:solidFill>
                            <a:schemeClr val="dk1"/>
                          </a:solidFill>
                          <a:latin typeface="+mn-lt"/>
                          <a:ea typeface="+mn-ea"/>
                          <a:cs typeface="+mn-cs"/>
                        </a:rPr>
                        <a:t>Reference</a:t>
                      </a:r>
                      <a:endParaRPr lang="en-US" dirty="0"/>
                    </a:p>
                  </a:txBody>
                  <a:tcPr/>
                </a:tc>
                <a:tc>
                  <a:txBody>
                    <a:bodyPr/>
                    <a:lstStyle/>
                    <a:p>
                      <a:r>
                        <a:rPr lang="en-US" sz="1800" b="0" i="0" u="none" strike="noStrike" kern="1200" baseline="0" dirty="0">
                          <a:solidFill>
                            <a:schemeClr val="dk1"/>
                          </a:solidFill>
                          <a:latin typeface="+mn-lt"/>
                          <a:ea typeface="+mn-ea"/>
                          <a:cs typeface="+mn-cs"/>
                        </a:rPr>
                        <a:t>The * icon shows when the corresponding project has been defined as reference.</a:t>
                      </a:r>
                      <a:endParaRPr lang="en-US" dirty="0"/>
                    </a:p>
                  </a:txBody>
                  <a:tcPr/>
                </a:tc>
                <a:extLst>
                  <a:ext uri="{0D108BD9-81ED-4DB2-BD59-A6C34878D82A}">
                    <a16:rowId xmlns:a16="http://schemas.microsoft.com/office/drawing/2014/main" val="10001"/>
                  </a:ext>
                </a:extLst>
              </a:tr>
              <a:tr h="369594">
                <a:tc>
                  <a:txBody>
                    <a:bodyPr/>
                    <a:lstStyle/>
                    <a:p>
                      <a:r>
                        <a:rPr lang="en-US" sz="1800" b="1" i="0" u="none" strike="noStrike" kern="1200" baseline="0" dirty="0">
                          <a:solidFill>
                            <a:schemeClr val="dk1"/>
                          </a:solidFill>
                          <a:latin typeface="+mn-lt"/>
                          <a:ea typeface="+mn-ea"/>
                          <a:cs typeface="+mn-cs"/>
                        </a:rPr>
                        <a:t>Label</a:t>
                      </a:r>
                      <a:endParaRPr lang="en-US" baseline="0" dirty="0"/>
                    </a:p>
                  </a:txBody>
                  <a:tcPr/>
                </a:tc>
                <a:tc>
                  <a:txBody>
                    <a:bodyPr/>
                    <a:lstStyle/>
                    <a:p>
                      <a:r>
                        <a:rPr lang="en-US" sz="1800" b="0" i="0" u="none" strike="noStrike" kern="1200" baseline="0" dirty="0">
                          <a:solidFill>
                            <a:schemeClr val="dk1"/>
                          </a:solidFill>
                          <a:latin typeface="+mn-lt"/>
                          <a:ea typeface="+mn-ea"/>
                          <a:cs typeface="+mn-cs"/>
                        </a:rPr>
                        <a:t>The name of the project created in </a:t>
                      </a:r>
                      <a:r>
                        <a:rPr lang="en-US" sz="1800" b="0" i="1" u="none" strike="noStrike" kern="1200" baseline="0" dirty="0" err="1">
                          <a:solidFill>
                            <a:schemeClr val="dk1"/>
                          </a:solidFill>
                          <a:latin typeface="+mn-lt"/>
                          <a:ea typeface="+mn-ea"/>
                          <a:cs typeface="+mn-cs"/>
                        </a:rPr>
                        <a:t>Talend</a:t>
                      </a:r>
                      <a:r>
                        <a:rPr lang="en-US" sz="1800" b="0" i="1" u="none" strike="noStrike" kern="1200" baseline="0" dirty="0">
                          <a:solidFill>
                            <a:schemeClr val="dk1"/>
                          </a:solidFill>
                          <a:latin typeface="+mn-lt"/>
                          <a:ea typeface="+mn-ea"/>
                          <a:cs typeface="+mn-cs"/>
                        </a:rPr>
                        <a:t> Studio</a:t>
                      </a:r>
                      <a:endParaRPr lang="en-US" dirty="0"/>
                    </a:p>
                  </a:txBody>
                  <a:tcPr/>
                </a:tc>
                <a:extLst>
                  <a:ext uri="{0D108BD9-81ED-4DB2-BD59-A6C34878D82A}">
                    <a16:rowId xmlns:a16="http://schemas.microsoft.com/office/drawing/2014/main" val="10002"/>
                  </a:ext>
                </a:extLst>
              </a:tr>
              <a:tr h="369594">
                <a:tc>
                  <a:txBody>
                    <a:bodyPr/>
                    <a:lstStyle/>
                    <a:p>
                      <a:r>
                        <a:rPr lang="en-US" sz="1800" b="1" i="0" u="none" strike="noStrike" kern="1200" baseline="0" dirty="0">
                          <a:solidFill>
                            <a:schemeClr val="dk1"/>
                          </a:solidFill>
                          <a:latin typeface="+mn-lt"/>
                          <a:ea typeface="+mn-ea"/>
                          <a:cs typeface="+mn-cs"/>
                        </a:rPr>
                        <a:t>Branch</a:t>
                      </a:r>
                      <a:endParaRPr lang="en-US" dirty="0"/>
                    </a:p>
                  </a:txBody>
                  <a:tcPr/>
                </a:tc>
                <a:tc>
                  <a:txBody>
                    <a:bodyPr/>
                    <a:lstStyle/>
                    <a:p>
                      <a:r>
                        <a:rPr lang="en-US" sz="1800" b="0" i="0" u="none" strike="noStrike" kern="1200" baseline="0" dirty="0">
                          <a:solidFill>
                            <a:schemeClr val="dk1"/>
                          </a:solidFill>
                          <a:latin typeface="+mn-lt"/>
                          <a:ea typeface="+mn-ea"/>
                          <a:cs typeface="+mn-cs"/>
                        </a:rPr>
                        <a:t>The name of the trunk and the branches established for each reference project.</a:t>
                      </a:r>
                      <a:endParaRPr lang="en-US" dirty="0"/>
                    </a:p>
                  </a:txBody>
                  <a:tcPr/>
                </a:tc>
                <a:extLst>
                  <a:ext uri="{0D108BD9-81ED-4DB2-BD59-A6C34878D82A}">
                    <a16:rowId xmlns:a16="http://schemas.microsoft.com/office/drawing/2014/main" val="10003"/>
                  </a:ext>
                </a:extLst>
              </a:tr>
              <a:tr h="364531">
                <a:tc>
                  <a:txBody>
                    <a:bodyPr/>
                    <a:lstStyle/>
                    <a:p>
                      <a:r>
                        <a:rPr lang="en-US" sz="1800" b="1" i="0" u="none" strike="noStrike" kern="1200" baseline="0" dirty="0">
                          <a:solidFill>
                            <a:schemeClr val="dk1"/>
                          </a:solidFill>
                          <a:latin typeface="+mn-lt"/>
                          <a:ea typeface="+mn-ea"/>
                          <a:cs typeface="+mn-cs"/>
                        </a:rPr>
                        <a:t>Reference</a:t>
                      </a:r>
                      <a:endParaRPr lang="en-US" dirty="0"/>
                    </a:p>
                  </a:txBody>
                  <a:tcPr/>
                </a:tc>
                <a:tc>
                  <a:txBody>
                    <a:bodyPr/>
                    <a:lstStyle/>
                    <a:p>
                      <a:r>
                        <a:rPr lang="en-US" sz="1800" b="0" i="0" u="none" strike="noStrike" kern="1200" baseline="0" dirty="0">
                          <a:solidFill>
                            <a:schemeClr val="dk1"/>
                          </a:solidFill>
                          <a:latin typeface="+mn-lt"/>
                          <a:ea typeface="+mn-ea"/>
                          <a:cs typeface="+mn-cs"/>
                        </a:rPr>
                        <a:t>Different icons show you whether you can set references between the selected projects:</a:t>
                      </a:r>
                    </a:p>
                    <a:p>
                      <a:r>
                        <a:rPr lang="en-US" sz="1800" b="1" i="0" u="none" strike="noStrike" kern="1200" baseline="0" dirty="0">
                          <a:solidFill>
                            <a:schemeClr val="tx1"/>
                          </a:solidFill>
                          <a:latin typeface="+mn-lt"/>
                          <a:ea typeface="+mn-ea"/>
                          <a:cs typeface="+mn-cs"/>
                        </a:rPr>
                        <a:t>White</a:t>
                      </a:r>
                      <a:r>
                        <a:rPr lang="en-US" sz="1800" b="0" i="0" u="none" strike="noStrike" kern="1200" baseline="0" dirty="0">
                          <a:solidFill>
                            <a:schemeClr val="dk1"/>
                          </a:solidFill>
                          <a:latin typeface="+mn-lt"/>
                          <a:ea typeface="+mn-ea"/>
                          <a:cs typeface="+mn-cs"/>
                        </a:rPr>
                        <a:t>: you can set a reference between the selected projects.</a:t>
                      </a:r>
                    </a:p>
                    <a:p>
                      <a:r>
                        <a:rPr lang="en-US" sz="1800" b="1" i="0" u="none" strike="noStrike" kern="1200" baseline="0" dirty="0">
                          <a:solidFill>
                            <a:schemeClr val="accent4">
                              <a:lumMod val="75000"/>
                            </a:schemeClr>
                          </a:solidFill>
                          <a:latin typeface="+mn-lt"/>
                          <a:ea typeface="+mn-ea"/>
                          <a:cs typeface="+mn-cs"/>
                        </a:rPr>
                        <a:t>Green</a:t>
                      </a:r>
                      <a:r>
                        <a:rPr lang="en-US" sz="1800" b="0" i="0" u="none" strike="noStrike" kern="1200" baseline="0" dirty="0">
                          <a:solidFill>
                            <a:schemeClr val="dk1"/>
                          </a:solidFill>
                          <a:latin typeface="+mn-lt"/>
                          <a:ea typeface="+mn-ea"/>
                          <a:cs typeface="+mn-cs"/>
                        </a:rPr>
                        <a:t>: a reference already exists between the selected projects.</a:t>
                      </a:r>
                    </a:p>
                    <a:p>
                      <a:r>
                        <a:rPr lang="en-US" sz="1800" b="1" i="0" u="none" strike="noStrike" kern="1200" baseline="0" dirty="0">
                          <a:solidFill>
                            <a:srgbClr val="FF0000"/>
                          </a:solidFill>
                          <a:latin typeface="+mn-lt"/>
                          <a:ea typeface="+mn-ea"/>
                          <a:cs typeface="+mn-cs"/>
                        </a:rPr>
                        <a:t>Red</a:t>
                      </a:r>
                      <a:r>
                        <a:rPr lang="en-US" sz="1800" b="0" i="0" u="none" strike="noStrike" kern="1200" baseline="0" dirty="0">
                          <a:solidFill>
                            <a:schemeClr val="dk1"/>
                          </a:solidFill>
                          <a:latin typeface="+mn-lt"/>
                          <a:ea typeface="+mn-ea"/>
                          <a:cs typeface="+mn-cs"/>
                        </a:rPr>
                        <a:t>: you cannot set a reference between the selected projects.</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87175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r>
              <a:rPr lang="en-US" sz="2300" dirty="0"/>
              <a:t>In the Menu tree view, click Projects to </a:t>
            </a:r>
          </a:p>
          <a:p>
            <a:pPr marL="0" indent="0">
              <a:buNone/>
            </a:pPr>
            <a:r>
              <a:rPr lang="en-US" sz="2300" dirty="0"/>
              <a:t>    display the Projects page.</a:t>
            </a:r>
          </a:p>
          <a:p>
            <a:r>
              <a:rPr lang="en-US" sz="2300" dirty="0"/>
              <a:t>Select the project for which you want </a:t>
            </a:r>
          </a:p>
          <a:p>
            <a:pPr marL="0" indent="0">
              <a:buNone/>
            </a:pPr>
            <a:r>
              <a:rPr lang="en-US" sz="2300" dirty="0"/>
              <a:t>    to create one or more branches.</a:t>
            </a:r>
          </a:p>
          <a:p>
            <a:r>
              <a:rPr lang="en-US" sz="2300" dirty="0"/>
              <a:t>On the toolbar, click the Branch management </a:t>
            </a:r>
          </a:p>
          <a:p>
            <a:pPr marL="0" indent="0">
              <a:buNone/>
            </a:pPr>
            <a:r>
              <a:rPr lang="en-US" sz="2300" dirty="0"/>
              <a:t>     button.</a:t>
            </a:r>
          </a:p>
          <a:p>
            <a:r>
              <a:rPr lang="en-US" sz="2300" dirty="0"/>
              <a:t>From the Source field, select the trunk or the </a:t>
            </a:r>
          </a:p>
          <a:p>
            <a:pPr marL="0" indent="0">
              <a:buNone/>
            </a:pPr>
            <a:r>
              <a:rPr lang="en-US" sz="2300" dirty="0"/>
              <a:t>    branch from which you want to copy the data.</a:t>
            </a:r>
          </a:p>
          <a:p>
            <a:r>
              <a:rPr lang="en-US" sz="2300" dirty="0"/>
              <a:t>In the Target field, type in the name of the </a:t>
            </a:r>
          </a:p>
          <a:p>
            <a:pPr marL="0" indent="0">
              <a:buNone/>
            </a:pPr>
            <a:r>
              <a:rPr lang="en-US" sz="2300" dirty="0"/>
              <a:t>    branch you want to create.</a:t>
            </a:r>
          </a:p>
          <a:p>
            <a:r>
              <a:rPr lang="en-US" sz="2300" dirty="0"/>
              <a:t>Click create.</a:t>
            </a:r>
          </a:p>
          <a:p>
            <a:pPr marL="0" indent="0">
              <a:buNone/>
            </a:pPr>
            <a:endParaRPr lang="en-US" sz="23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How to manage SVN branches</a:t>
            </a:r>
            <a:endParaRPr lang="en-US" dirty="0"/>
          </a:p>
        </p:txBody>
      </p:sp>
      <p:pic>
        <p:nvPicPr>
          <p:cNvPr id="2" name="Picture 1"/>
          <p:cNvPicPr>
            <a:picLocks noChangeAspect="1"/>
          </p:cNvPicPr>
          <p:nvPr/>
        </p:nvPicPr>
        <p:blipFill>
          <a:blip r:embed="rId2"/>
          <a:stretch>
            <a:fillRect/>
          </a:stretch>
        </p:blipFill>
        <p:spPr>
          <a:xfrm>
            <a:off x="7002556" y="1521817"/>
            <a:ext cx="4776247" cy="4382579"/>
          </a:xfrm>
          <a:prstGeom prst="rect">
            <a:avLst/>
          </a:prstGeom>
        </p:spPr>
      </p:pic>
    </p:spTree>
    <p:extLst>
      <p:ext uri="{BB962C8B-B14F-4D97-AF65-F5344CB8AC3E}">
        <p14:creationId xmlns:p14="http://schemas.microsoft.com/office/powerpoint/2010/main" val="741062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10614"/>
            <a:ext cx="10515600" cy="4966349"/>
          </a:xfrm>
        </p:spPr>
        <p:txBody>
          <a:bodyPr>
            <a:normAutofit fontScale="92500" lnSpcReduction="10000"/>
          </a:bodyPr>
          <a:lstStyle/>
          <a:p>
            <a:pPr marL="0" indent="0">
              <a:buNone/>
            </a:pPr>
            <a:r>
              <a:rPr lang="en-US" sz="2400" dirty="0"/>
              <a:t>Memory usage heavily depends on the size and nature of your </a:t>
            </a:r>
            <a:r>
              <a:rPr lang="en-US" sz="2400" dirty="0" err="1"/>
              <a:t>Talend</a:t>
            </a:r>
            <a:r>
              <a:rPr lang="en-US" sz="2400" dirty="0"/>
              <a:t> projects. However, in summary, if your Jobs include many transformation components, you should consider upgrading the total amount of memory allocated to your servers, based on the following recommendations</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b="1" dirty="0"/>
              <a:t>Environment variable configuration</a:t>
            </a:r>
          </a:p>
          <a:p>
            <a:pPr marL="0" indent="0">
              <a:buNone/>
            </a:pPr>
            <a:r>
              <a:rPr lang="en-US" sz="2400" dirty="0"/>
              <a:t>Prior to installing your </a:t>
            </a:r>
            <a:r>
              <a:rPr lang="en-US" sz="2400" dirty="0" err="1"/>
              <a:t>Talend</a:t>
            </a:r>
            <a:r>
              <a:rPr lang="en-US" sz="2400" dirty="0"/>
              <a:t> solutions, you have to set the JAVA_HOME Environment variable</a:t>
            </a:r>
          </a:p>
          <a:p>
            <a:pPr marL="0" indent="0">
              <a:buNone/>
            </a:pPr>
            <a:r>
              <a:rPr lang="en-US" sz="2400" dirty="0"/>
              <a:t>Define your JAVA_HOME environment variable so that it points to the JDK directory</a:t>
            </a:r>
          </a:p>
          <a:p>
            <a:pPr marL="0" indent="0">
              <a:buNone/>
            </a:pPr>
            <a:endParaRPr lang="en-US" sz="2400" dirty="0"/>
          </a:p>
          <a:p>
            <a:pPr marL="0" indent="0">
              <a:buNone/>
            </a:pPr>
            <a:r>
              <a:rPr lang="en-US" sz="2400" i="1" dirty="0"/>
              <a:t>For example, if the JDK path is C:\Java\JDKx.x.x\bin, you must set the JAVA_HOME environment variable to point to: C:\Java\JDKx.x.x.</a:t>
            </a:r>
          </a:p>
          <a:p>
            <a:pPr marL="0" indent="0">
              <a:buNone/>
            </a:pPr>
            <a:endParaRPr lang="en-US" sz="2400" i="1" dirty="0"/>
          </a:p>
        </p:txBody>
      </p:sp>
      <p:sp>
        <p:nvSpPr>
          <p:cNvPr id="5"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Installation requirements</a:t>
            </a:r>
          </a:p>
        </p:txBody>
      </p:sp>
      <p:graphicFrame>
        <p:nvGraphicFramePr>
          <p:cNvPr id="2" name="Table 1"/>
          <p:cNvGraphicFramePr>
            <a:graphicFrameLocks noGrp="1"/>
          </p:cNvGraphicFramePr>
          <p:nvPr>
            <p:extLst>
              <p:ext uri="{D42A27DB-BD31-4B8C-83A1-F6EECF244321}">
                <p14:modId xmlns:p14="http://schemas.microsoft.com/office/powerpoint/2010/main" val="2629232592"/>
              </p:ext>
            </p:extLst>
          </p:nvPr>
        </p:nvGraphicFramePr>
        <p:xfrm>
          <a:off x="1237443" y="2587103"/>
          <a:ext cx="9555052" cy="741680"/>
        </p:xfrm>
        <a:graphic>
          <a:graphicData uri="http://schemas.openxmlformats.org/drawingml/2006/table">
            <a:tbl>
              <a:tblPr firstRow="1" bandRow="1">
                <a:tableStyleId>{5C22544A-7EE6-4342-B048-85BDC9FD1C3A}</a:tableStyleId>
              </a:tblPr>
              <a:tblGrid>
                <a:gridCol w="1261058">
                  <a:extLst>
                    <a:ext uri="{9D8B030D-6E8A-4147-A177-3AD203B41FA5}">
                      <a16:colId xmlns:a16="http://schemas.microsoft.com/office/drawing/2014/main" val="20000"/>
                    </a:ext>
                  </a:extLst>
                </a:gridCol>
                <a:gridCol w="1596981">
                  <a:extLst>
                    <a:ext uri="{9D8B030D-6E8A-4147-A177-3AD203B41FA5}">
                      <a16:colId xmlns:a16="http://schemas.microsoft.com/office/drawing/2014/main" val="20001"/>
                    </a:ext>
                  </a:extLst>
                </a:gridCol>
                <a:gridCol w="3361386">
                  <a:extLst>
                    <a:ext uri="{9D8B030D-6E8A-4147-A177-3AD203B41FA5}">
                      <a16:colId xmlns:a16="http://schemas.microsoft.com/office/drawing/2014/main" val="20002"/>
                    </a:ext>
                  </a:extLst>
                </a:gridCol>
                <a:gridCol w="3335627">
                  <a:extLst>
                    <a:ext uri="{9D8B030D-6E8A-4147-A177-3AD203B41FA5}">
                      <a16:colId xmlns:a16="http://schemas.microsoft.com/office/drawing/2014/main" val="20003"/>
                    </a:ext>
                  </a:extLst>
                </a:gridCol>
              </a:tblGrid>
              <a:tr h="370840">
                <a:tc>
                  <a:txBody>
                    <a:bodyPr/>
                    <a:lstStyle/>
                    <a:p>
                      <a:r>
                        <a:rPr lang="en-US" dirty="0"/>
                        <a:t>Product</a:t>
                      </a:r>
                    </a:p>
                  </a:txBody>
                  <a:tcPr/>
                </a:tc>
                <a:tc>
                  <a:txBody>
                    <a:bodyPr/>
                    <a:lstStyle/>
                    <a:p>
                      <a:r>
                        <a:rPr lang="en-US" dirty="0"/>
                        <a:t>Client</a:t>
                      </a:r>
                      <a:r>
                        <a:rPr lang="en-US" baseline="0" dirty="0"/>
                        <a:t> / Server</a:t>
                      </a:r>
                      <a:endParaRPr lang="en-US" dirty="0"/>
                    </a:p>
                  </a:txBody>
                  <a:tcPr/>
                </a:tc>
                <a:tc>
                  <a:txBody>
                    <a:bodyPr/>
                    <a:lstStyle/>
                    <a:p>
                      <a:r>
                        <a:rPr lang="en-US" dirty="0"/>
                        <a:t>Memory</a:t>
                      </a:r>
                    </a:p>
                  </a:txBody>
                  <a:tcPr/>
                </a:tc>
                <a:tc>
                  <a:txBody>
                    <a:bodyPr/>
                    <a:lstStyle/>
                    <a:p>
                      <a:r>
                        <a:rPr lang="en-US" dirty="0"/>
                        <a:t>Disk space installation + use</a:t>
                      </a:r>
                    </a:p>
                  </a:txBody>
                  <a:tcPr/>
                </a:tc>
                <a:extLst>
                  <a:ext uri="{0D108BD9-81ED-4DB2-BD59-A6C34878D82A}">
                    <a16:rowId xmlns:a16="http://schemas.microsoft.com/office/drawing/2014/main" val="10000"/>
                  </a:ext>
                </a:extLst>
              </a:tr>
              <a:tr h="370840">
                <a:tc>
                  <a:txBody>
                    <a:bodyPr/>
                    <a:lstStyle/>
                    <a:p>
                      <a:r>
                        <a:rPr lang="en-US" dirty="0"/>
                        <a:t>Studio</a:t>
                      </a:r>
                    </a:p>
                  </a:txBody>
                  <a:tcPr/>
                </a:tc>
                <a:tc>
                  <a:txBody>
                    <a:bodyPr/>
                    <a:lstStyle/>
                    <a:p>
                      <a:r>
                        <a:rPr lang="en-US" dirty="0"/>
                        <a:t>Client</a:t>
                      </a:r>
                    </a:p>
                  </a:txBody>
                  <a:tcPr/>
                </a:tc>
                <a:tc>
                  <a:txBody>
                    <a:bodyPr/>
                    <a:lstStyle/>
                    <a:p>
                      <a:r>
                        <a:rPr lang="en-US" dirty="0"/>
                        <a:t>3 GB min,</a:t>
                      </a:r>
                      <a:r>
                        <a:rPr lang="en-US" baseline="0" dirty="0"/>
                        <a:t> 4 GB recommended</a:t>
                      </a:r>
                      <a:endParaRPr lang="en-US" dirty="0"/>
                    </a:p>
                  </a:txBody>
                  <a:tcPr/>
                </a:tc>
                <a:tc>
                  <a:txBody>
                    <a:bodyPr/>
                    <a:lstStyle/>
                    <a:p>
                      <a:r>
                        <a:rPr lang="en-US" dirty="0"/>
                        <a:t>6+ GB</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429782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r>
              <a:rPr lang="en-US" sz="2300" dirty="0"/>
              <a:t>In the Menu tree view, click Projects to display </a:t>
            </a:r>
          </a:p>
          <a:p>
            <a:pPr marL="0" indent="0">
              <a:buNone/>
            </a:pPr>
            <a:r>
              <a:rPr lang="en-US" sz="2300" dirty="0"/>
              <a:t>    the Projects page.</a:t>
            </a:r>
          </a:p>
          <a:p>
            <a:r>
              <a:rPr lang="en-US" sz="2300" dirty="0"/>
              <a:t>From the project list, select the project for which </a:t>
            </a:r>
          </a:p>
          <a:p>
            <a:pPr marL="0" indent="0">
              <a:buNone/>
            </a:pPr>
            <a:r>
              <a:rPr lang="en-US" sz="2300" dirty="0"/>
              <a:t>    you want to delete an existing tag.</a:t>
            </a:r>
          </a:p>
          <a:p>
            <a:r>
              <a:rPr lang="en-US" sz="2300" dirty="0"/>
              <a:t>In the SVN tree of project '&lt;</a:t>
            </a:r>
            <a:r>
              <a:rPr lang="en-US" sz="2300" dirty="0" err="1"/>
              <a:t>ProjectName</a:t>
            </a:r>
            <a:r>
              <a:rPr lang="en-US" sz="2300" dirty="0"/>
              <a:t>&gt;', right-</a:t>
            </a:r>
          </a:p>
          <a:p>
            <a:pPr marL="0" indent="0">
              <a:buNone/>
            </a:pPr>
            <a:r>
              <a:rPr lang="en-US" sz="2300" dirty="0"/>
              <a:t>    click the tag you want to delete and select </a:t>
            </a:r>
          </a:p>
          <a:p>
            <a:r>
              <a:rPr lang="en-US" sz="2300" dirty="0"/>
              <a:t>Delete this tag from the contextual menu.</a:t>
            </a:r>
          </a:p>
          <a:p>
            <a:r>
              <a:rPr lang="en-US" sz="2300" dirty="0"/>
              <a:t>Click OK to confirm the deletion operation and </a:t>
            </a:r>
          </a:p>
          <a:p>
            <a:pPr marL="0" indent="0">
              <a:buNone/>
            </a:pPr>
            <a:r>
              <a:rPr lang="en-US" sz="2300" dirty="0"/>
              <a:t>    close the message.</a:t>
            </a:r>
          </a:p>
          <a:p>
            <a:r>
              <a:rPr lang="en-US" sz="2300" dirty="0"/>
              <a:t>The selected tag is deleted from the SVN tree </a:t>
            </a:r>
          </a:p>
          <a:p>
            <a:pPr marL="0" indent="0">
              <a:buNone/>
            </a:pPr>
            <a:r>
              <a:rPr lang="en-US" sz="2300" dirty="0"/>
              <a:t>    of project '&lt;</a:t>
            </a:r>
            <a:r>
              <a:rPr lang="en-US" sz="2300" dirty="0" err="1"/>
              <a:t>ProjectName</a:t>
            </a:r>
            <a:r>
              <a:rPr lang="en-US" sz="2300" dirty="0"/>
              <a:t>&gt;' and from the project</a:t>
            </a:r>
          </a:p>
          <a:p>
            <a:pPr marL="0" indent="0">
              <a:buNone/>
            </a:pPr>
            <a:r>
              <a:rPr lang="en-US" sz="2300" dirty="0"/>
              <a:t>    on SVN.</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Delete SVN branch</a:t>
            </a:r>
            <a:endParaRPr lang="en-US" dirty="0"/>
          </a:p>
        </p:txBody>
      </p:sp>
      <p:pic>
        <p:nvPicPr>
          <p:cNvPr id="4" name="Picture 3"/>
          <p:cNvPicPr>
            <a:picLocks noChangeAspect="1"/>
          </p:cNvPicPr>
          <p:nvPr/>
        </p:nvPicPr>
        <p:blipFill>
          <a:blip r:embed="rId2"/>
          <a:stretch>
            <a:fillRect/>
          </a:stretch>
        </p:blipFill>
        <p:spPr>
          <a:xfrm>
            <a:off x="7196812" y="1356677"/>
            <a:ext cx="4776247" cy="4712860"/>
          </a:xfrm>
          <a:prstGeom prst="rect">
            <a:avLst/>
          </a:prstGeom>
        </p:spPr>
      </p:pic>
    </p:spTree>
    <p:extLst>
      <p:ext uri="{BB962C8B-B14F-4D97-AF65-F5344CB8AC3E}">
        <p14:creationId xmlns:p14="http://schemas.microsoft.com/office/powerpoint/2010/main" val="3204068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2000" dirty="0"/>
              <a:t>The Notifications page allows you to configure alerts based on events. An event can be </a:t>
            </a:r>
          </a:p>
          <a:p>
            <a:r>
              <a:rPr lang="en-US" sz="2000" dirty="0"/>
              <a:t>a user creation or deletion</a:t>
            </a:r>
          </a:p>
          <a:p>
            <a:r>
              <a:rPr lang="en-US" sz="2000" dirty="0"/>
              <a:t>a task failure </a:t>
            </a:r>
          </a:p>
          <a:p>
            <a:r>
              <a:rPr lang="en-US" sz="2000" dirty="0"/>
              <a:t>a change in the status of one or more job servers </a:t>
            </a:r>
          </a:p>
          <a:p>
            <a:pPr marL="0" indent="0">
              <a:buNone/>
            </a:pPr>
            <a:r>
              <a:rPr lang="en-US" sz="2000" dirty="0"/>
              <a:t>If one of the SMTP parameters of the Configuration page is down, a warning will display at the top of the Notifications page to inform you that the notification might not work due to an SMTP server connection error.</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Managing Notifications</a:t>
            </a:r>
            <a:endParaRPr lang="en-US" dirty="0"/>
          </a:p>
        </p:txBody>
      </p:sp>
      <p:pic>
        <p:nvPicPr>
          <p:cNvPr id="4" name="Picture 3"/>
          <p:cNvPicPr>
            <a:picLocks noChangeAspect="1"/>
          </p:cNvPicPr>
          <p:nvPr/>
        </p:nvPicPr>
        <p:blipFill>
          <a:blip r:embed="rId2"/>
          <a:stretch>
            <a:fillRect/>
          </a:stretch>
        </p:blipFill>
        <p:spPr>
          <a:xfrm>
            <a:off x="3603789" y="3713107"/>
            <a:ext cx="4623813" cy="2921719"/>
          </a:xfrm>
          <a:prstGeom prst="rect">
            <a:avLst/>
          </a:prstGeom>
        </p:spPr>
      </p:pic>
    </p:spTree>
    <p:extLst>
      <p:ext uri="{BB962C8B-B14F-4D97-AF65-F5344CB8AC3E}">
        <p14:creationId xmlns:p14="http://schemas.microsoft.com/office/powerpoint/2010/main" val="4032055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Add Task Notifications</a:t>
            </a:r>
            <a:endParaRPr lang="en-US" dirty="0"/>
          </a:p>
        </p:txBody>
      </p:sp>
      <p:sp>
        <p:nvSpPr>
          <p:cNvPr id="6" name="Content Placeholder 5"/>
          <p:cNvSpPr>
            <a:spLocks noGrp="1"/>
          </p:cNvSpPr>
          <p:nvPr>
            <p:ph idx="1"/>
          </p:nvPr>
        </p:nvSpPr>
        <p:spPr>
          <a:xfrm>
            <a:off x="1120000" y="1197735"/>
            <a:ext cx="10233800" cy="4979228"/>
          </a:xfrm>
        </p:spPr>
        <p:txBody>
          <a:bodyPr>
            <a:normAutofit/>
          </a:bodyPr>
          <a:lstStyle/>
          <a:p>
            <a:r>
              <a:rPr lang="en-US" sz="1800" dirty="0"/>
              <a:t>On the Notifications page, click Add on the toolbar to create a new </a:t>
            </a:r>
          </a:p>
          <a:p>
            <a:pPr marL="0" indent="0">
              <a:buNone/>
            </a:pPr>
            <a:r>
              <a:rPr lang="en-US" sz="1800" dirty="0"/>
              <a:t>     notification.</a:t>
            </a:r>
          </a:p>
          <a:p>
            <a:r>
              <a:rPr lang="en-US" sz="1800" dirty="0"/>
              <a:t>On the Notification panel to the right, set the following information</a:t>
            </a:r>
          </a:p>
          <a:p>
            <a:r>
              <a:rPr lang="en-US" sz="1800" dirty="0"/>
              <a:t>Click [Mails Selection] dialog box.</a:t>
            </a:r>
          </a:p>
          <a:p>
            <a:r>
              <a:rPr lang="en-US" sz="1800" dirty="0"/>
              <a:t>Select the check box(</a:t>
            </a:r>
            <a:r>
              <a:rPr lang="en-US" sz="1800" dirty="0" err="1"/>
              <a:t>es</a:t>
            </a:r>
            <a:r>
              <a:rPr lang="en-US" sz="1800" dirty="0"/>
              <a:t>) next to the user(s) to be added to the notification </a:t>
            </a:r>
          </a:p>
          <a:p>
            <a:pPr marL="0" indent="0">
              <a:buNone/>
            </a:pPr>
            <a:r>
              <a:rPr lang="en-US" sz="1800" dirty="0"/>
              <a:t>     Recipients list.</a:t>
            </a:r>
          </a:p>
          <a:p>
            <a:r>
              <a:rPr lang="en-US" sz="1800" dirty="0"/>
              <a:t>Click Apply to close the dialog box and return to the Notifications page.</a:t>
            </a:r>
          </a:p>
          <a:p>
            <a:r>
              <a:rPr lang="en-US" sz="1800" dirty="0"/>
              <a:t>If you click the Select All button, an email is sent when any of the tasks fail.</a:t>
            </a:r>
          </a:p>
          <a:p>
            <a:r>
              <a:rPr lang="en-US" sz="1800" dirty="0"/>
              <a:t>If you click the button, the [Tasks Selection] dialog box pops up.</a:t>
            </a:r>
            <a:endParaRPr lang="en-US" dirty="0"/>
          </a:p>
        </p:txBody>
      </p:sp>
      <p:pic>
        <p:nvPicPr>
          <p:cNvPr id="8" name="Picture 7"/>
          <p:cNvPicPr>
            <a:picLocks noChangeAspect="1"/>
          </p:cNvPicPr>
          <p:nvPr/>
        </p:nvPicPr>
        <p:blipFill>
          <a:blip r:embed="rId2"/>
          <a:stretch>
            <a:fillRect/>
          </a:stretch>
        </p:blipFill>
        <p:spPr>
          <a:xfrm>
            <a:off x="8592433" y="365125"/>
            <a:ext cx="2985674" cy="3176028"/>
          </a:xfrm>
          <a:prstGeom prst="rect">
            <a:avLst/>
          </a:prstGeom>
        </p:spPr>
      </p:pic>
      <p:pic>
        <p:nvPicPr>
          <p:cNvPr id="9" name="Picture 8"/>
          <p:cNvPicPr>
            <a:picLocks noChangeAspect="1"/>
          </p:cNvPicPr>
          <p:nvPr/>
        </p:nvPicPr>
        <p:blipFill>
          <a:blip r:embed="rId3"/>
          <a:stretch>
            <a:fillRect/>
          </a:stretch>
        </p:blipFill>
        <p:spPr>
          <a:xfrm>
            <a:off x="8592434" y="3626357"/>
            <a:ext cx="2985674" cy="3231643"/>
          </a:xfrm>
          <a:prstGeom prst="rect">
            <a:avLst/>
          </a:prstGeom>
        </p:spPr>
      </p:pic>
    </p:spTree>
    <p:extLst>
      <p:ext uri="{BB962C8B-B14F-4D97-AF65-F5344CB8AC3E}">
        <p14:creationId xmlns:p14="http://schemas.microsoft.com/office/powerpoint/2010/main" val="14884044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Add User Notifications</a:t>
            </a:r>
            <a:endParaRPr lang="en-US" dirty="0"/>
          </a:p>
        </p:txBody>
      </p:sp>
      <p:sp>
        <p:nvSpPr>
          <p:cNvPr id="6" name="Content Placeholder 5"/>
          <p:cNvSpPr>
            <a:spLocks noGrp="1"/>
          </p:cNvSpPr>
          <p:nvPr>
            <p:ph idx="1"/>
          </p:nvPr>
        </p:nvSpPr>
        <p:spPr>
          <a:xfrm>
            <a:off x="1120000" y="1197735"/>
            <a:ext cx="10233800" cy="4979228"/>
          </a:xfrm>
        </p:spPr>
        <p:txBody>
          <a:bodyPr>
            <a:normAutofit/>
          </a:bodyPr>
          <a:lstStyle/>
          <a:p>
            <a:r>
              <a:rPr lang="en-US" sz="1800" dirty="0"/>
              <a:t>On the Notification panel to the right, set the following information</a:t>
            </a:r>
          </a:p>
          <a:p>
            <a:pPr lvl="1"/>
            <a:r>
              <a:rPr lang="en-US" sz="1800" b="1" dirty="0"/>
              <a:t>Select On creation </a:t>
            </a:r>
            <a:r>
              <a:rPr lang="en-US" sz="1800" b="1" dirty="0" err="1"/>
              <a:t>mailTo</a:t>
            </a:r>
            <a:r>
              <a:rPr lang="en-US" sz="1800" b="1" dirty="0"/>
              <a:t> itself to notify the user that its </a:t>
            </a:r>
            <a:r>
              <a:rPr lang="en-US" sz="1800" b="1" dirty="0" err="1"/>
              <a:t>Talend</a:t>
            </a:r>
            <a:r>
              <a:rPr lang="en-US" sz="1800" b="1" dirty="0"/>
              <a:t> </a:t>
            </a:r>
          </a:p>
          <a:p>
            <a:pPr marL="457200" lvl="1" indent="0">
              <a:buNone/>
            </a:pPr>
            <a:r>
              <a:rPr lang="en-US" sz="1800" b="1" dirty="0"/>
              <a:t>     Administration Center account has been created.</a:t>
            </a:r>
          </a:p>
          <a:p>
            <a:pPr lvl="1"/>
            <a:r>
              <a:rPr lang="en-US" sz="1800" b="1" dirty="0"/>
              <a:t>Select On user creation to send an email notifying the user who </a:t>
            </a:r>
          </a:p>
          <a:p>
            <a:pPr lvl="1"/>
            <a:r>
              <a:rPr lang="en-US" sz="1800" b="1" dirty="0"/>
              <a:t>subscribes to this notification type when a new account is created.</a:t>
            </a:r>
          </a:p>
          <a:p>
            <a:pPr lvl="1"/>
            <a:r>
              <a:rPr lang="en-US" sz="1800" b="1" dirty="0"/>
              <a:t>Select On user deletion to send an email notifying the user who subscribes to this notification type when a user account is deleted</a:t>
            </a:r>
          </a:p>
          <a:p>
            <a:pPr marL="457200" lvl="1" indent="0">
              <a:buNone/>
            </a:pPr>
            <a:endParaRPr lang="en-US" sz="1400" b="1" dirty="0"/>
          </a:p>
          <a:p>
            <a:r>
              <a:rPr lang="en-US" sz="1800" dirty="0"/>
              <a:t>Click [Mails Selection] dialog box.</a:t>
            </a:r>
          </a:p>
          <a:p>
            <a:r>
              <a:rPr lang="en-US" sz="1800" dirty="0"/>
              <a:t>Select the check box(</a:t>
            </a:r>
            <a:r>
              <a:rPr lang="en-US" sz="1800" dirty="0" err="1"/>
              <a:t>es</a:t>
            </a:r>
            <a:r>
              <a:rPr lang="en-US" sz="1800" dirty="0"/>
              <a:t>) next to the user(s) to be added to the notification </a:t>
            </a:r>
          </a:p>
          <a:p>
            <a:pPr marL="0" indent="0">
              <a:buNone/>
            </a:pPr>
            <a:r>
              <a:rPr lang="en-US" sz="1800" dirty="0"/>
              <a:t>     Recipients list.</a:t>
            </a:r>
          </a:p>
          <a:p>
            <a:r>
              <a:rPr lang="en-US" sz="1800" dirty="0"/>
              <a:t>Click Apply to close the dialog box and return to the Notifications page.</a:t>
            </a:r>
          </a:p>
          <a:p>
            <a:r>
              <a:rPr lang="en-US" sz="1800" dirty="0"/>
              <a:t>If you click the Select All button, an email is sent when any of the tasks fail.</a:t>
            </a:r>
          </a:p>
          <a:p>
            <a:r>
              <a:rPr lang="en-US" sz="1800" dirty="0"/>
              <a:t>If you click the button, the [Tasks Selection] dialog box pops up.</a:t>
            </a:r>
            <a:endParaRPr lang="en-US" dirty="0"/>
          </a:p>
        </p:txBody>
      </p:sp>
      <p:pic>
        <p:nvPicPr>
          <p:cNvPr id="9" name="Picture 8"/>
          <p:cNvPicPr>
            <a:picLocks noChangeAspect="1"/>
          </p:cNvPicPr>
          <p:nvPr/>
        </p:nvPicPr>
        <p:blipFill>
          <a:blip r:embed="rId2"/>
          <a:stretch>
            <a:fillRect/>
          </a:stretch>
        </p:blipFill>
        <p:spPr>
          <a:xfrm>
            <a:off x="8424252" y="3626357"/>
            <a:ext cx="3322038" cy="3231643"/>
          </a:xfrm>
          <a:prstGeom prst="rect">
            <a:avLst/>
          </a:prstGeom>
        </p:spPr>
      </p:pic>
      <p:pic>
        <p:nvPicPr>
          <p:cNvPr id="2" name="Picture 1"/>
          <p:cNvPicPr>
            <a:picLocks noChangeAspect="1"/>
          </p:cNvPicPr>
          <p:nvPr/>
        </p:nvPicPr>
        <p:blipFill>
          <a:blip r:embed="rId3"/>
          <a:stretch>
            <a:fillRect/>
          </a:stretch>
        </p:blipFill>
        <p:spPr>
          <a:xfrm>
            <a:off x="8424252" y="524861"/>
            <a:ext cx="3322038" cy="2959829"/>
          </a:xfrm>
          <a:prstGeom prst="rect">
            <a:avLst/>
          </a:prstGeom>
        </p:spPr>
      </p:pic>
    </p:spTree>
    <p:extLst>
      <p:ext uri="{BB962C8B-B14F-4D97-AF65-F5344CB8AC3E}">
        <p14:creationId xmlns:p14="http://schemas.microsoft.com/office/powerpoint/2010/main" val="31850541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Add Server Notifications</a:t>
            </a:r>
            <a:endParaRPr lang="en-US" dirty="0"/>
          </a:p>
        </p:txBody>
      </p:sp>
      <p:sp>
        <p:nvSpPr>
          <p:cNvPr id="6" name="Content Placeholder 5"/>
          <p:cNvSpPr>
            <a:spLocks noGrp="1"/>
          </p:cNvSpPr>
          <p:nvPr>
            <p:ph idx="1"/>
          </p:nvPr>
        </p:nvSpPr>
        <p:spPr>
          <a:xfrm>
            <a:off x="1223031" y="1171976"/>
            <a:ext cx="10233800" cy="5409127"/>
          </a:xfrm>
        </p:spPr>
        <p:txBody>
          <a:bodyPr>
            <a:normAutofit lnSpcReduction="10000"/>
          </a:bodyPr>
          <a:lstStyle/>
          <a:p>
            <a:r>
              <a:rPr lang="en-US" sz="1800" dirty="0"/>
              <a:t>Select </a:t>
            </a:r>
            <a:r>
              <a:rPr lang="en-US" sz="1800" b="1" dirty="0"/>
              <a:t>On change of server status </a:t>
            </a:r>
            <a:r>
              <a:rPr lang="en-US" sz="1800" dirty="0"/>
              <a:t>from the drop-down list to send </a:t>
            </a:r>
          </a:p>
          <a:p>
            <a:pPr marL="0" indent="0">
              <a:buNone/>
            </a:pPr>
            <a:r>
              <a:rPr lang="en-US" sz="1800" dirty="0"/>
              <a:t>      an email alert each time the server is down or back to up and running.</a:t>
            </a:r>
            <a:endParaRPr lang="en-US" sz="1400" b="1" dirty="0"/>
          </a:p>
          <a:p>
            <a:r>
              <a:rPr lang="en-US" sz="1800" dirty="0"/>
              <a:t>Click [Mails Selection] dialog box.</a:t>
            </a:r>
          </a:p>
          <a:p>
            <a:r>
              <a:rPr lang="en-US" sz="1800" dirty="0"/>
              <a:t>Select the check box(</a:t>
            </a:r>
            <a:r>
              <a:rPr lang="en-US" sz="1800" dirty="0" err="1"/>
              <a:t>es</a:t>
            </a:r>
            <a:r>
              <a:rPr lang="en-US" sz="1800" dirty="0"/>
              <a:t>) next to the user(s) to be added to the notification </a:t>
            </a:r>
          </a:p>
          <a:p>
            <a:pPr marL="0" indent="0">
              <a:buNone/>
            </a:pPr>
            <a:r>
              <a:rPr lang="en-US" sz="1800" dirty="0"/>
              <a:t>     Recipients list.</a:t>
            </a:r>
          </a:p>
          <a:p>
            <a:r>
              <a:rPr lang="en-US" sz="1800" dirty="0"/>
              <a:t>Click Apply to close the dialog box and return to the Notifications page.</a:t>
            </a:r>
          </a:p>
          <a:p>
            <a:r>
              <a:rPr lang="en-US" sz="1800" dirty="0"/>
              <a:t>Click </a:t>
            </a:r>
            <a:r>
              <a:rPr lang="en-US" sz="1800" b="1" dirty="0"/>
              <a:t>[Job server selection] </a:t>
            </a:r>
            <a:r>
              <a:rPr lang="en-US" sz="1800" dirty="0"/>
              <a:t>dialog box</a:t>
            </a:r>
          </a:p>
          <a:p>
            <a:endParaRPr lang="en-US" sz="1800" dirty="0"/>
          </a:p>
          <a:p>
            <a:endParaRPr lang="en-US" sz="1800" dirty="0"/>
          </a:p>
          <a:p>
            <a:endParaRPr lang="en-US" sz="1800" dirty="0"/>
          </a:p>
          <a:p>
            <a:endParaRPr lang="en-US" sz="1800" dirty="0"/>
          </a:p>
          <a:p>
            <a:r>
              <a:rPr lang="en-US" sz="1800" dirty="0"/>
              <a:t>On the list, select the check box(</a:t>
            </a:r>
            <a:r>
              <a:rPr lang="en-US" sz="1800" dirty="0" err="1"/>
              <a:t>es</a:t>
            </a:r>
            <a:r>
              <a:rPr lang="en-US" sz="1800" dirty="0"/>
              <a:t>) corresponding to the servers to be </a:t>
            </a:r>
          </a:p>
          <a:p>
            <a:pPr marL="0" indent="0">
              <a:buNone/>
            </a:pPr>
            <a:r>
              <a:rPr lang="en-US" sz="1800" dirty="0"/>
              <a:t>      monitored.</a:t>
            </a:r>
          </a:p>
          <a:p>
            <a:r>
              <a:rPr lang="en-US" sz="1800" dirty="0"/>
              <a:t>The selected servers display in the </a:t>
            </a:r>
            <a:r>
              <a:rPr lang="en-US" sz="1800" dirty="0" err="1"/>
              <a:t>JobServers</a:t>
            </a:r>
            <a:r>
              <a:rPr lang="en-US" sz="1800" dirty="0"/>
              <a:t> list in the Notification panel.</a:t>
            </a:r>
          </a:p>
          <a:p>
            <a:r>
              <a:rPr lang="en-US" sz="1800" dirty="0"/>
              <a:t>On the Notifications page, click Save to validate the changes or click Cancel to ignore them.</a:t>
            </a:r>
          </a:p>
          <a:p>
            <a:endParaRPr lang="en-US" dirty="0"/>
          </a:p>
        </p:txBody>
      </p:sp>
      <p:pic>
        <p:nvPicPr>
          <p:cNvPr id="9" name="Picture 8"/>
          <p:cNvPicPr>
            <a:picLocks noChangeAspect="1"/>
          </p:cNvPicPr>
          <p:nvPr/>
        </p:nvPicPr>
        <p:blipFill>
          <a:blip r:embed="rId2"/>
          <a:stretch>
            <a:fillRect/>
          </a:stretch>
        </p:blipFill>
        <p:spPr>
          <a:xfrm>
            <a:off x="8424252" y="3626357"/>
            <a:ext cx="3322038" cy="3231643"/>
          </a:xfrm>
          <a:prstGeom prst="rect">
            <a:avLst/>
          </a:prstGeom>
        </p:spPr>
      </p:pic>
      <p:pic>
        <p:nvPicPr>
          <p:cNvPr id="3" name="Picture 2"/>
          <p:cNvPicPr>
            <a:picLocks noChangeAspect="1"/>
          </p:cNvPicPr>
          <p:nvPr/>
        </p:nvPicPr>
        <p:blipFill>
          <a:blip r:embed="rId3"/>
          <a:stretch>
            <a:fillRect/>
          </a:stretch>
        </p:blipFill>
        <p:spPr>
          <a:xfrm>
            <a:off x="8424252" y="379917"/>
            <a:ext cx="3322038" cy="3188485"/>
          </a:xfrm>
          <a:prstGeom prst="rect">
            <a:avLst/>
          </a:prstGeom>
        </p:spPr>
      </p:pic>
      <p:pic>
        <p:nvPicPr>
          <p:cNvPr id="4" name="Picture 3"/>
          <p:cNvPicPr>
            <a:picLocks noChangeAspect="1"/>
          </p:cNvPicPr>
          <p:nvPr/>
        </p:nvPicPr>
        <p:blipFill>
          <a:blip r:embed="rId4"/>
          <a:stretch>
            <a:fillRect/>
          </a:stretch>
        </p:blipFill>
        <p:spPr>
          <a:xfrm>
            <a:off x="5309953" y="3259832"/>
            <a:ext cx="2824840" cy="1672776"/>
          </a:xfrm>
          <a:prstGeom prst="rect">
            <a:avLst/>
          </a:prstGeom>
        </p:spPr>
      </p:pic>
    </p:spTree>
    <p:extLst>
      <p:ext uri="{BB962C8B-B14F-4D97-AF65-F5344CB8AC3E}">
        <p14:creationId xmlns:p14="http://schemas.microsoft.com/office/powerpoint/2010/main" val="537967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pPr marL="0" indent="0">
              <a:buNone/>
            </a:pPr>
            <a:r>
              <a:rPr lang="en-US" sz="2000" dirty="0"/>
              <a:t>Before you can launch any of the execution tasks you have scheduled, you need to configure the servers on which you will deploy them. Ensure that the script is running on the execution server to be able to deploy the task.</a:t>
            </a:r>
          </a:p>
          <a:p>
            <a:endParaRPr lang="en-US" sz="2000" dirty="0"/>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Configuring execution servers</a:t>
            </a:r>
            <a:endParaRPr lang="en-US" dirty="0"/>
          </a:p>
        </p:txBody>
      </p:sp>
      <p:pic>
        <p:nvPicPr>
          <p:cNvPr id="5" name="Picture 4"/>
          <p:cNvPicPr>
            <a:picLocks noChangeAspect="1"/>
          </p:cNvPicPr>
          <p:nvPr/>
        </p:nvPicPr>
        <p:blipFill>
          <a:blip r:embed="rId2"/>
          <a:stretch>
            <a:fillRect/>
          </a:stretch>
        </p:blipFill>
        <p:spPr>
          <a:xfrm>
            <a:off x="1119999" y="2198306"/>
            <a:ext cx="10475734" cy="4171840"/>
          </a:xfrm>
          <a:prstGeom prst="rect">
            <a:avLst/>
          </a:prstGeom>
        </p:spPr>
      </p:pic>
    </p:spTree>
    <p:extLst>
      <p:ext uri="{BB962C8B-B14F-4D97-AF65-F5344CB8AC3E}">
        <p14:creationId xmlns:p14="http://schemas.microsoft.com/office/powerpoint/2010/main" val="16845964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9999" y="1249251"/>
            <a:ext cx="9955831" cy="4927712"/>
          </a:xfrm>
        </p:spPr>
        <p:txBody>
          <a:bodyPr>
            <a:noAutofit/>
          </a:bodyPr>
          <a:lstStyle/>
          <a:p>
            <a:r>
              <a:rPr lang="en-US" sz="2000" dirty="0"/>
              <a:t>In the Menu tree view of </a:t>
            </a:r>
            <a:r>
              <a:rPr lang="en-US" sz="2000" dirty="0" err="1"/>
              <a:t>Talend</a:t>
            </a:r>
            <a:r>
              <a:rPr lang="en-US" sz="2000" dirty="0"/>
              <a:t> Administration Center’s home page, expand Conductor</a:t>
            </a:r>
          </a:p>
          <a:p>
            <a:r>
              <a:rPr lang="en-US" sz="2000" dirty="0"/>
              <a:t>Click Servers to display the list of the remote execution servers available for deploying and executing tasks</a:t>
            </a:r>
          </a:p>
          <a:p>
            <a:pPr marL="0" indent="0">
              <a:buNone/>
            </a:pPr>
            <a:endParaRPr lang="en-US" sz="2000" dirty="0"/>
          </a:p>
          <a:p>
            <a:pPr marL="0" indent="0">
              <a:buNone/>
            </a:pPr>
            <a:r>
              <a:rPr lang="en-US" sz="2000" dirty="0"/>
              <a:t>There are three types of execution servers, depending on what you want to deploy and execute:</a:t>
            </a:r>
          </a:p>
          <a:p>
            <a:pPr marL="0" indent="0">
              <a:buNone/>
            </a:pPr>
            <a:r>
              <a:rPr lang="en-US" sz="2000" b="1" dirty="0"/>
              <a:t>Job servers (default)</a:t>
            </a:r>
            <a:r>
              <a:rPr lang="en-US" sz="2000" dirty="0"/>
              <a:t> This type of server is used to deploy and execute Jobs tasks only when you subscribed to one of our data-oriented products.</a:t>
            </a:r>
          </a:p>
          <a:p>
            <a:pPr marL="0" indent="0">
              <a:buNone/>
            </a:pPr>
            <a:r>
              <a:rPr lang="en-US" sz="2000" b="1" dirty="0" err="1"/>
              <a:t>Talend</a:t>
            </a:r>
            <a:r>
              <a:rPr lang="en-US" sz="2000" b="1" dirty="0"/>
              <a:t> Runtime </a:t>
            </a:r>
            <a:r>
              <a:rPr lang="en-US" sz="2000" dirty="0"/>
              <a:t>This type of server can be used to deploy and execute Jobs tasks if these Jobs are linked with Services or Routes, but it is especially used to deploy and execute Services, Routes, or even generic </a:t>
            </a:r>
            <a:r>
              <a:rPr lang="en-US" sz="2000" dirty="0" err="1"/>
              <a:t>OSGi</a:t>
            </a:r>
            <a:r>
              <a:rPr lang="en-US" sz="2000" dirty="0"/>
              <a:t> features when you are using our service-oriented products.</a:t>
            </a:r>
          </a:p>
          <a:p>
            <a:pPr marL="0" indent="0">
              <a:buNone/>
            </a:pPr>
            <a:r>
              <a:rPr lang="en-US" sz="2000" dirty="0"/>
              <a:t>the servers on </a:t>
            </a:r>
            <a:r>
              <a:rPr lang="en-US" sz="2000" b="1" dirty="0"/>
              <a:t>Amazon EC2</a:t>
            </a:r>
            <a:r>
              <a:rPr lang="en-US" sz="2000" dirty="0"/>
              <a:t>. This type of server is in fact a </a:t>
            </a:r>
            <a:r>
              <a:rPr lang="en-US" sz="2000" dirty="0" err="1"/>
              <a:t>JobServer</a:t>
            </a:r>
            <a:r>
              <a:rPr lang="en-US" sz="2000" dirty="0"/>
              <a:t> hosted on Amazon EC</a:t>
            </a:r>
          </a:p>
        </p:txBody>
      </p:sp>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Accessing the list of execution servers</a:t>
            </a:r>
            <a:endParaRPr lang="en-US" dirty="0"/>
          </a:p>
        </p:txBody>
      </p:sp>
    </p:spTree>
    <p:extLst>
      <p:ext uri="{BB962C8B-B14F-4D97-AF65-F5344CB8AC3E}">
        <p14:creationId xmlns:p14="http://schemas.microsoft.com/office/powerpoint/2010/main" val="11853282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Adding an execution server</a:t>
            </a:r>
            <a:endParaRPr lang="en-US" dirty="0"/>
          </a:p>
        </p:txBody>
      </p:sp>
      <p:pic>
        <p:nvPicPr>
          <p:cNvPr id="2" name="Picture 1"/>
          <p:cNvPicPr>
            <a:picLocks noChangeAspect="1"/>
          </p:cNvPicPr>
          <p:nvPr/>
        </p:nvPicPr>
        <p:blipFill>
          <a:blip r:embed="rId2"/>
          <a:stretch>
            <a:fillRect/>
          </a:stretch>
        </p:blipFill>
        <p:spPr>
          <a:xfrm>
            <a:off x="8629371" y="671220"/>
            <a:ext cx="3201101" cy="5890590"/>
          </a:xfrm>
          <a:prstGeom prst="rect">
            <a:avLst/>
          </a:prstGeom>
        </p:spPr>
      </p:pic>
      <p:sp>
        <p:nvSpPr>
          <p:cNvPr id="8" name="Content Placeholder 7"/>
          <p:cNvSpPr>
            <a:spLocks noGrp="1"/>
          </p:cNvSpPr>
          <p:nvPr>
            <p:ph idx="1"/>
          </p:nvPr>
        </p:nvSpPr>
        <p:spPr>
          <a:xfrm>
            <a:off x="1120000" y="1056068"/>
            <a:ext cx="10233800" cy="5120895"/>
          </a:xfrm>
        </p:spPr>
        <p:txBody>
          <a:bodyPr>
            <a:normAutofit/>
          </a:bodyPr>
          <a:lstStyle/>
          <a:p>
            <a:pPr marL="0" indent="0">
              <a:buNone/>
            </a:pPr>
            <a:r>
              <a:rPr lang="en-US" sz="1800" dirty="0"/>
              <a:t>From the toolbar on the </a:t>
            </a:r>
            <a:r>
              <a:rPr lang="en-US" sz="1800" b="1" dirty="0"/>
              <a:t>Servers </a:t>
            </a:r>
            <a:r>
              <a:rPr lang="en-US" sz="1800" dirty="0"/>
              <a:t>page, click </a:t>
            </a:r>
            <a:r>
              <a:rPr lang="en-US" sz="1800" b="1" dirty="0"/>
              <a:t>Add server </a:t>
            </a:r>
            <a:r>
              <a:rPr lang="en-US" sz="1800" dirty="0"/>
              <a:t>to open the </a:t>
            </a:r>
            <a:r>
              <a:rPr lang="en-US" sz="1800" b="1" dirty="0"/>
              <a:t>Execution</a:t>
            </a:r>
          </a:p>
          <a:p>
            <a:pPr marL="0" indent="0">
              <a:buNone/>
            </a:pPr>
            <a:r>
              <a:rPr lang="en-US" sz="1800" b="1" dirty="0"/>
              <a:t>server </a:t>
            </a:r>
            <a:r>
              <a:rPr lang="en-US" sz="1800" dirty="0"/>
              <a:t>configuration panel.</a:t>
            </a:r>
          </a:p>
        </p:txBody>
      </p:sp>
      <p:pic>
        <p:nvPicPr>
          <p:cNvPr id="10" name="Picture 9"/>
          <p:cNvPicPr>
            <a:picLocks noChangeAspect="1"/>
          </p:cNvPicPr>
          <p:nvPr/>
        </p:nvPicPr>
        <p:blipFill>
          <a:blip r:embed="rId3"/>
          <a:stretch>
            <a:fillRect/>
          </a:stretch>
        </p:blipFill>
        <p:spPr>
          <a:xfrm>
            <a:off x="1932444" y="1747011"/>
            <a:ext cx="6556027" cy="4817199"/>
          </a:xfrm>
          <a:prstGeom prst="rect">
            <a:avLst/>
          </a:prstGeom>
        </p:spPr>
      </p:pic>
    </p:spTree>
    <p:extLst>
      <p:ext uri="{BB962C8B-B14F-4D97-AF65-F5344CB8AC3E}">
        <p14:creationId xmlns:p14="http://schemas.microsoft.com/office/powerpoint/2010/main" val="1695888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Adding an virtual server</a:t>
            </a:r>
            <a:endParaRPr lang="en-US" dirty="0"/>
          </a:p>
        </p:txBody>
      </p:sp>
      <p:sp>
        <p:nvSpPr>
          <p:cNvPr id="8" name="Content Placeholder 7"/>
          <p:cNvSpPr>
            <a:spLocks noGrp="1"/>
          </p:cNvSpPr>
          <p:nvPr>
            <p:ph idx="1"/>
          </p:nvPr>
        </p:nvSpPr>
        <p:spPr>
          <a:xfrm>
            <a:off x="1120000" y="1056068"/>
            <a:ext cx="10233800" cy="5120895"/>
          </a:xfrm>
        </p:spPr>
        <p:txBody>
          <a:bodyPr>
            <a:normAutofit/>
          </a:bodyPr>
          <a:lstStyle/>
          <a:p>
            <a:pPr marL="0" indent="0">
              <a:buNone/>
            </a:pPr>
            <a:r>
              <a:rPr lang="en-US" sz="1800" dirty="0"/>
              <a:t>A virtual server is a group of physical servers from which the best rated server will automatically get preferred at Job execution time. </a:t>
            </a:r>
          </a:p>
          <a:p>
            <a:pPr marL="0" indent="0">
              <a:buNone/>
            </a:pPr>
            <a:r>
              <a:rPr lang="en-US" sz="1800" dirty="0"/>
              <a:t>In </a:t>
            </a:r>
            <a:r>
              <a:rPr lang="en-US" sz="1800" i="1" dirty="0" err="1"/>
              <a:t>Talend</a:t>
            </a:r>
            <a:r>
              <a:rPr lang="en-US" sz="1800" i="1" dirty="0"/>
              <a:t> Administration Center</a:t>
            </a:r>
            <a:r>
              <a:rPr lang="en-US" sz="1800" dirty="0"/>
              <a:t>, simply select physical servers and group them into a virtual server. </a:t>
            </a:r>
          </a:p>
          <a:p>
            <a:pPr marL="0" indent="0">
              <a:buNone/>
            </a:pPr>
            <a:r>
              <a:rPr lang="en-US" sz="1800" dirty="0"/>
              <a:t>Then set the execution task onto this virtual server as for any execution server, in order to automatically select the best server to execute the task onto.</a:t>
            </a:r>
          </a:p>
        </p:txBody>
      </p:sp>
      <p:pic>
        <p:nvPicPr>
          <p:cNvPr id="3" name="Picture 2"/>
          <p:cNvPicPr>
            <a:picLocks noChangeAspect="1"/>
          </p:cNvPicPr>
          <p:nvPr/>
        </p:nvPicPr>
        <p:blipFill>
          <a:blip r:embed="rId2"/>
          <a:stretch>
            <a:fillRect/>
          </a:stretch>
        </p:blipFill>
        <p:spPr>
          <a:xfrm>
            <a:off x="1511464" y="2625747"/>
            <a:ext cx="9450871" cy="3871645"/>
          </a:xfrm>
          <a:prstGeom prst="rect">
            <a:avLst/>
          </a:prstGeom>
        </p:spPr>
      </p:pic>
    </p:spTree>
    <p:extLst>
      <p:ext uri="{BB962C8B-B14F-4D97-AF65-F5344CB8AC3E}">
        <p14:creationId xmlns:p14="http://schemas.microsoft.com/office/powerpoint/2010/main" val="886042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69094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b="1" dirty="0"/>
              <a:t>…</a:t>
            </a:r>
            <a:endParaRPr lang="en-US" dirty="0"/>
          </a:p>
        </p:txBody>
      </p:sp>
      <p:sp>
        <p:nvSpPr>
          <p:cNvPr id="8" name="Content Placeholder 7"/>
          <p:cNvSpPr>
            <a:spLocks noGrp="1"/>
          </p:cNvSpPr>
          <p:nvPr>
            <p:ph idx="1"/>
          </p:nvPr>
        </p:nvSpPr>
        <p:spPr>
          <a:xfrm>
            <a:off x="1120000" y="1056068"/>
            <a:ext cx="10233800" cy="5120895"/>
          </a:xfrm>
        </p:spPr>
        <p:txBody>
          <a:bodyPr>
            <a:normAutofit/>
          </a:bodyPr>
          <a:lstStyle/>
          <a:p>
            <a:pPr marL="0" indent="0">
              <a:buNone/>
            </a:pPr>
            <a:r>
              <a:rPr lang="en-US" sz="1800" dirty="0"/>
              <a:t>The Virtual servers page is divided into two views:</a:t>
            </a:r>
          </a:p>
          <a:p>
            <a:pPr marL="0" indent="0">
              <a:buNone/>
            </a:pPr>
            <a:r>
              <a:rPr lang="en-US" sz="1800" dirty="0"/>
              <a:t>• The Servers view on the left which regroups the physical servers you have configured in the Servers page.</a:t>
            </a:r>
          </a:p>
          <a:p>
            <a:pPr marL="0" indent="0">
              <a:buNone/>
            </a:pPr>
            <a:r>
              <a:rPr lang="en-US" sz="1800" dirty="0"/>
              <a:t>These execution servers can be both </a:t>
            </a:r>
            <a:r>
              <a:rPr lang="en-US" sz="1800" dirty="0" err="1"/>
              <a:t>JobServers</a:t>
            </a:r>
            <a:r>
              <a:rPr lang="en-US" sz="1800" dirty="0"/>
              <a:t> or </a:t>
            </a:r>
            <a:r>
              <a:rPr lang="en-US" sz="1800" dirty="0" err="1"/>
              <a:t>Talend</a:t>
            </a:r>
            <a:r>
              <a:rPr lang="en-US" sz="1800" dirty="0"/>
              <a:t> Runtime servers.</a:t>
            </a:r>
          </a:p>
          <a:p>
            <a:pPr marL="0" indent="0">
              <a:buNone/>
            </a:pPr>
            <a:r>
              <a:rPr lang="en-US" sz="1800" dirty="0"/>
              <a:t>• The Virtual servers on the right which regroups the virtual servers and their assignments.</a:t>
            </a:r>
          </a:p>
          <a:p>
            <a:pPr marL="0" indent="0">
              <a:buNone/>
            </a:pPr>
            <a:endParaRPr lang="en-US" sz="1800" b="1" dirty="0"/>
          </a:p>
          <a:p>
            <a:pPr marL="0" indent="0">
              <a:buNone/>
            </a:pPr>
            <a:r>
              <a:rPr lang="en-US" sz="1800" b="1" dirty="0"/>
              <a:t>Adding a virtual server</a:t>
            </a:r>
          </a:p>
          <a:p>
            <a:pPr marL="0" indent="0">
              <a:buNone/>
            </a:pPr>
            <a:r>
              <a:rPr lang="en-US" sz="1800" dirty="0"/>
              <a:t>From the toolbar on the </a:t>
            </a:r>
            <a:r>
              <a:rPr lang="en-US" sz="1800" b="1" dirty="0"/>
              <a:t>Virtual servers </a:t>
            </a:r>
            <a:r>
              <a:rPr lang="en-US" sz="1800" dirty="0"/>
              <a:t>view of the </a:t>
            </a:r>
            <a:r>
              <a:rPr lang="en-US" sz="1800" b="1" dirty="0"/>
              <a:t>Virtual servers </a:t>
            </a:r>
          </a:p>
          <a:p>
            <a:pPr marL="0" indent="0">
              <a:buNone/>
            </a:pPr>
            <a:r>
              <a:rPr lang="en-US" sz="1800" dirty="0"/>
              <a:t>page, click </a:t>
            </a:r>
            <a:r>
              <a:rPr lang="en-US" sz="1800" b="1" dirty="0"/>
              <a:t>Add a virtual server </a:t>
            </a:r>
            <a:r>
              <a:rPr lang="en-US" sz="1800" dirty="0"/>
              <a:t>to</a:t>
            </a:r>
          </a:p>
          <a:p>
            <a:pPr marL="0" indent="0">
              <a:buNone/>
            </a:pPr>
            <a:r>
              <a:rPr lang="en-US" sz="1800" dirty="0"/>
              <a:t>open the </a:t>
            </a:r>
            <a:r>
              <a:rPr lang="en-US" sz="1800" b="1" dirty="0"/>
              <a:t>[Virtual server] </a:t>
            </a:r>
            <a:r>
              <a:rPr lang="en-US" sz="1800" dirty="0"/>
              <a:t>dialog box</a:t>
            </a:r>
          </a:p>
          <a:p>
            <a:pPr marL="0" indent="0">
              <a:buNone/>
            </a:pPr>
            <a:r>
              <a:rPr lang="en-US" sz="1800" dirty="0"/>
              <a:t>Enter the required information</a:t>
            </a:r>
          </a:p>
          <a:p>
            <a:pPr marL="0" indent="0">
              <a:buNone/>
            </a:pPr>
            <a:r>
              <a:rPr lang="en-US" sz="1800" dirty="0"/>
              <a:t>Click </a:t>
            </a:r>
            <a:r>
              <a:rPr lang="en-US" sz="1800" b="1" dirty="0"/>
              <a:t>Save </a:t>
            </a:r>
            <a:r>
              <a:rPr lang="en-US" sz="1800" dirty="0"/>
              <a:t>to validate the configuration</a:t>
            </a:r>
            <a:endParaRPr lang="en-US" sz="1800" b="1" dirty="0"/>
          </a:p>
          <a:p>
            <a:pPr marL="0" indent="0">
              <a:buNone/>
            </a:pPr>
            <a:endParaRPr lang="en-US" sz="1800" dirty="0"/>
          </a:p>
        </p:txBody>
      </p:sp>
      <p:pic>
        <p:nvPicPr>
          <p:cNvPr id="2" name="Picture 1"/>
          <p:cNvPicPr>
            <a:picLocks noChangeAspect="1"/>
          </p:cNvPicPr>
          <p:nvPr/>
        </p:nvPicPr>
        <p:blipFill>
          <a:blip r:embed="rId2"/>
          <a:stretch>
            <a:fillRect/>
          </a:stretch>
        </p:blipFill>
        <p:spPr>
          <a:xfrm>
            <a:off x="7492154" y="2689237"/>
            <a:ext cx="3861646" cy="2870907"/>
          </a:xfrm>
          <a:prstGeom prst="rect">
            <a:avLst/>
          </a:prstGeom>
        </p:spPr>
      </p:pic>
    </p:spTree>
    <p:extLst>
      <p:ext uri="{BB962C8B-B14F-4D97-AF65-F5344CB8AC3E}">
        <p14:creationId xmlns:p14="http://schemas.microsoft.com/office/powerpoint/2010/main" val="160460001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14843</TotalTime>
  <Words>15069</Words>
  <Application>Microsoft Office PowerPoint</Application>
  <PresentationFormat>Widescreen</PresentationFormat>
  <Paragraphs>1483</Paragraphs>
  <Slides>176</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176</vt:i4>
      </vt:variant>
    </vt:vector>
  </HeadingPairs>
  <TitlesOfParts>
    <vt:vector size="182" baseType="lpstr">
      <vt:lpstr>Arial</vt:lpstr>
      <vt:lpstr>Calibri</vt:lpstr>
      <vt:lpstr>Corbel</vt:lpstr>
      <vt:lpstr>source sans pro</vt:lpstr>
      <vt:lpstr>Wingdings</vt:lpstr>
      <vt:lpstr>Depth</vt:lpstr>
      <vt:lpstr>Talend Integration Studio</vt:lpstr>
      <vt:lpstr>Day 1 Agenda</vt:lpstr>
      <vt:lpstr>Introduction</vt:lpstr>
      <vt:lpstr>PowerPoint Presentation</vt:lpstr>
      <vt:lpstr>Products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TIS – Important Terminologies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Anatomy of  Talend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2 Agenda</vt:lpstr>
      <vt:lpstr>Quick Re-cap of yesterday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3 Agenda</vt:lpstr>
      <vt:lpstr>Quick Re-cap of yesterday</vt:lpstr>
      <vt:lpstr>Talend Administration Center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Big Data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Talend Data Quality… Overview</vt:lpstr>
      <vt:lpstr>PowerPoint Presentation</vt:lpstr>
      <vt:lpstr>PowerPoint Presentation</vt:lpstr>
      <vt:lpstr>PowerPoint Presentation</vt:lpstr>
      <vt:lpstr>PowerPoint Presentation</vt:lpstr>
      <vt:lpstr>PowerPoint Presentation</vt:lpstr>
      <vt:lpstr>Introduction to Talend MDM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Setting data governance rules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What is new in Talend 6???</vt:lpstr>
      <vt:lpstr>PowerPoint Presentation</vt:lpstr>
      <vt:lpstr>The first data integration platform on Spark</vt:lpstr>
      <vt:lpstr>Platform for the Internet of Things</vt:lpstr>
      <vt:lpstr>Built-in Lambda Architecture</vt:lpstr>
      <vt:lpstr>Makes data smarter and more secure</vt:lpstr>
      <vt:lpstr>Extends your integration reach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Talend Big Data Platform</dc:title>
  <dc:creator>nishad</dc:creator>
  <cp:lastModifiedBy>Nishad Joshi</cp:lastModifiedBy>
  <cp:revision>235</cp:revision>
  <dcterms:created xsi:type="dcterms:W3CDTF">2015-09-23T23:49:36Z</dcterms:created>
  <dcterms:modified xsi:type="dcterms:W3CDTF">2017-12-17T21:08:05Z</dcterms:modified>
</cp:coreProperties>
</file>